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43"/>
  </p:notesMasterIdLst>
  <p:handoutMasterIdLst>
    <p:handoutMasterId r:id="rId44"/>
  </p:handoutMasterIdLst>
  <p:sldIdLst>
    <p:sldId id="264" r:id="rId6"/>
    <p:sldId id="267" r:id="rId7"/>
    <p:sldId id="268" r:id="rId8"/>
    <p:sldId id="272" r:id="rId9"/>
    <p:sldId id="276" r:id="rId10"/>
    <p:sldId id="277" r:id="rId11"/>
    <p:sldId id="292" r:id="rId12"/>
    <p:sldId id="273" r:id="rId13"/>
    <p:sldId id="278" r:id="rId14"/>
    <p:sldId id="279" r:id="rId15"/>
    <p:sldId id="280" r:id="rId16"/>
    <p:sldId id="274" r:id="rId17"/>
    <p:sldId id="281" r:id="rId18"/>
    <p:sldId id="290" r:id="rId19"/>
    <p:sldId id="310" r:id="rId20"/>
    <p:sldId id="303" r:id="rId21"/>
    <p:sldId id="304" r:id="rId22"/>
    <p:sldId id="282" r:id="rId23"/>
    <p:sldId id="302" r:id="rId24"/>
    <p:sldId id="309" r:id="rId25"/>
    <p:sldId id="283" r:id="rId26"/>
    <p:sldId id="291" r:id="rId27"/>
    <p:sldId id="298" r:id="rId28"/>
    <p:sldId id="294" r:id="rId29"/>
    <p:sldId id="295" r:id="rId30"/>
    <p:sldId id="293" r:id="rId31"/>
    <p:sldId id="296" r:id="rId32"/>
    <p:sldId id="297" r:id="rId33"/>
    <p:sldId id="275" r:id="rId34"/>
    <p:sldId id="284" r:id="rId35"/>
    <p:sldId id="285" r:id="rId36"/>
    <p:sldId id="299" r:id="rId37"/>
    <p:sldId id="300" r:id="rId38"/>
    <p:sldId id="308" r:id="rId39"/>
    <p:sldId id="305" r:id="rId40"/>
    <p:sldId id="306" r:id="rId41"/>
    <p:sldId id="307" r:id="rId42"/>
  </p:sldIdLst>
  <p:sldSz cx="9144000" cy="6858000" type="screen4x3"/>
  <p:notesSz cx="12192000" cy="6851650"/>
  <p:defaultTextStyle>
    <a:defPPr>
      <a:defRPr lang="fr-FR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3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RAULT, Samuel (SPEIG)" initials="AS(" lastIdx="1" clrIdx="0">
    <p:extLst>
      <p:ext uri="{19B8F6BF-5375-455C-9EA6-DF929625EA0E}">
        <p15:presenceInfo xmlns:p15="http://schemas.microsoft.com/office/powerpoint/2012/main" userId="S-1-5-21-3521394032-2318956005-3649292529-1218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2E8"/>
    <a:srgbClr val="C4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3" autoAdjust="0"/>
    <p:restoredTop sz="94674"/>
  </p:normalViewPr>
  <p:slideViewPr>
    <p:cSldViewPr>
      <p:cViewPr varScale="1">
        <p:scale>
          <a:sx n="82" d="100"/>
          <a:sy n="82" d="100"/>
        </p:scale>
        <p:origin x="1642" y="62"/>
      </p:cViewPr>
      <p:guideLst>
        <p:guide orient="horz" pos="2883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138" y="14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8T13:36:37.6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CC80087-90FA-4FC3-80B8-13F66B2201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1F0E99-A55E-4FBB-9A0A-389B28441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9A006-AC0D-419D-ADAF-04D67894FC9D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EB2BBA-14BE-402F-8143-272DB7D81D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0875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5AD9AC-D774-4DD8-B733-105A45C16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0875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871A-DE0F-4605-8F53-D2DF9C061F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511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ABF8B-D8A3-044A-8413-D85AB1024A8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554538" y="857250"/>
            <a:ext cx="3082925" cy="2311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219200" y="3297238"/>
            <a:ext cx="9753600" cy="2698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0875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0875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2F980-BF7E-BC4E-AC1F-F6B9162B2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2600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54538" y="857250"/>
            <a:ext cx="3082925" cy="2311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F980-BF7E-BC4E-AC1F-F6B9162B2FEE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3FB0E-B765-4E1D-9981-EF60A615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2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65759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0" y="4036761"/>
            <a:ext cx="9144000" cy="1154162"/>
          </a:xfrm>
        </p:spPr>
        <p:txBody>
          <a:bodyPr/>
          <a:lstStyle>
            <a:lvl1pPr algn="ctr">
              <a:defRPr sz="2500" b="0" i="0" cap="all" baseline="0">
                <a:latin typeface="Eras Demi ITC" charset="0"/>
                <a:ea typeface="Eras Demi ITC" charset="0"/>
                <a:cs typeface="Eras Demi ITC" charset="0"/>
              </a:defRPr>
            </a:lvl1pPr>
            <a:lvl2pPr marL="0" algn="ctr">
              <a:defRPr sz="2500" cap="all">
                <a:latin typeface="Eras Medium ITC" charset="0"/>
                <a:ea typeface="Eras Medium ITC" charset="0"/>
                <a:cs typeface="Eras Medium ITC" charset="0"/>
              </a:defRPr>
            </a:lvl2pPr>
            <a:lvl3pPr algn="ctr">
              <a:defRPr>
                <a:latin typeface="ITC Eras Book" charset="0"/>
                <a:ea typeface="ITC Eras Book" charset="0"/>
                <a:cs typeface="ITC Eras Book" charset="0"/>
              </a:defRPr>
            </a:lvl3pPr>
            <a:lvl4pPr algn="ctr">
              <a:defRPr>
                <a:latin typeface="ITC Eras Book" charset="0"/>
                <a:ea typeface="ITC Eras Book" charset="0"/>
                <a:cs typeface="ITC Eras Book" charset="0"/>
              </a:defRPr>
            </a:lvl4pPr>
            <a:lvl5pPr algn="ctr">
              <a:defRPr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86400"/>
            <a:ext cx="9144000" cy="307777"/>
          </a:xfrm>
        </p:spPr>
        <p:txBody>
          <a:bodyPr/>
          <a:lstStyle>
            <a:lvl1pPr algn="ctr">
              <a:defRPr sz="2000" b="0" i="0">
                <a:latin typeface="Eras Demi ITC" charset="0"/>
                <a:ea typeface="Eras Demi ITC" charset="0"/>
                <a:cs typeface="Eras Demi ITC" charset="0"/>
              </a:defRPr>
            </a:lvl1pPr>
            <a:lvl2pPr algn="ctr">
              <a:defRPr b="1" i="1">
                <a:latin typeface="ITC Eras" charset="0"/>
                <a:ea typeface="ITC Eras" charset="0"/>
                <a:cs typeface="ITC Eras" charset="0"/>
              </a:defRPr>
            </a:lvl2pPr>
            <a:lvl3pPr algn="ctr">
              <a:defRPr b="1" i="1">
                <a:latin typeface="ITC Eras" charset="0"/>
                <a:ea typeface="ITC Eras" charset="0"/>
                <a:cs typeface="ITC Eras" charset="0"/>
              </a:defRPr>
            </a:lvl3pPr>
            <a:lvl4pPr algn="ctr">
              <a:defRPr b="1" i="1">
                <a:latin typeface="ITC Eras" charset="0"/>
                <a:ea typeface="ITC Eras" charset="0"/>
                <a:cs typeface="ITC Eras" charset="0"/>
              </a:defRPr>
            </a:lvl4pPr>
            <a:lvl5pPr algn="ctr">
              <a:defRPr b="1" i="1">
                <a:latin typeface="ITC Eras" charset="0"/>
                <a:ea typeface="ITC Eras" charset="0"/>
                <a:cs typeface="ITC Eras" charset="0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4968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chap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390900" cy="1292662"/>
          </a:xfrm>
        </p:spPr>
        <p:txBody>
          <a:bodyPr/>
          <a:lstStyle>
            <a:lvl1pPr>
              <a:defRPr sz="2800" b="1" i="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0">
              <a:defRPr sz="2800" b="0" i="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Eras Medium ITC" charset="0"/>
                <a:ea typeface="Eras Medium ITC" charset="0"/>
                <a:cs typeface="Eras Medium ITC" charset="0"/>
              </a:defRPr>
            </a:lvl2pPr>
            <a:lvl3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3pPr>
            <a:lvl4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4pPr>
            <a:lvl5pPr marL="0" algn="l">
              <a:defRPr sz="2800" b="0" i="1" cap="all" baseline="0">
                <a:solidFill>
                  <a:schemeClr val="accent3"/>
                </a:solidFill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</a:t>
            </a:r>
          </a:p>
          <a:p>
            <a:pPr lvl="1"/>
            <a:r>
              <a:rPr lang="fr-FR" dirty="0" err="1"/>
              <a:t>Deuxieme</a:t>
            </a:r>
            <a:r>
              <a:rPr lang="fr-FR" dirty="0"/>
              <a:t>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3810355"/>
            <a:ext cx="4629150" cy="2693045"/>
          </a:xfrm>
        </p:spPr>
        <p:txBody>
          <a:bodyPr/>
          <a:lstStyle>
            <a:lvl1pPr marL="285737" marR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 sz="1600"/>
            </a:lvl1pPr>
          </a:lstStyle>
          <a:p>
            <a:pPr lvl="0"/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3581400" y="6301752"/>
            <a:ext cx="16987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pPr marL="12700">
              <a:spcBef>
                <a:spcPts val="5"/>
              </a:spcBef>
            </a:pPr>
            <a:endParaRPr lang="fr-FR" spc="-15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9144000" cy="365759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008C4-C835-4A43-AD21-EC35C2118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55E418-41B3-45B5-9454-AEC2A73EF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FD7CDE-3C22-454E-9738-B0B22D13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654FF3-9CE8-43E4-B892-31C5C2DB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EAE361-6743-4D00-86C3-6C58A2C8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49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428EE-3052-48FB-9A11-203F77CF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313DF-26F2-478D-AB87-0F4D2844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200CF-A99E-4A6A-BD5C-ACAC8734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807520-4A39-4AD8-995F-FA68EE03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DF5E3-8491-4BB2-A716-D5B6DB9E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29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913F7-EA83-4171-B03F-4C712C96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C26391-C7CC-4D0E-859F-F7B17034F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D08A42-D711-4C0F-8E41-D946733E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0E046-B16E-4C52-B545-E7071C40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C5E9F-A933-47D7-AE8C-0DBEAF67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5EFAF-7DD4-4BAB-9FBB-C317D243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D3CE9-E54F-49EE-BA9C-AFDFBC208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C92302-2D21-4158-BE17-3F9BD674C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A54798-0931-42C6-B50A-AE73F29F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749D93-048C-4899-A7C0-4C4629B8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473EB7-7720-4A7E-86F2-F3918DCC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04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014C5B-9258-4A14-A101-D9DCBAFE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8B08B-3997-412B-9246-E8F16A44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7315FC-29B7-48C1-A116-43B1C0F49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F0F7FF-A313-4468-9DF5-C00D1A86D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62DEE5-ACF3-49F5-B3FF-2711E031A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B41E0F-D01E-45B1-A54F-2ED4A039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0E8050-13C1-417B-8F6E-53F507F7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F5F2F8-759F-4771-8777-397DA851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1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30973-23B1-41E1-8727-FA9E56B8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57C18E-F5F2-41C7-B4B5-F0FCCF72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9F3545-8327-47A4-9E7B-EFE0C54F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399750-D30A-4B1B-B574-984DC56A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78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E4400C-3BA1-4C55-BFFE-6CA7DC13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7CFF33-D352-49CC-86EF-0FB415A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CC440C-BB16-4ED3-B906-28A60F74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31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DBF88-539B-4CC8-9AD7-8EF1014E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3F095-BDEB-43E9-A663-3E07593F7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7BF120-9D4D-46C3-B3A2-282F4BC6D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F4078D-7B70-4BD4-8AF1-8B575CC0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D77A20-E265-453F-A8CA-5F12303E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80FC60-7EA0-434B-8396-7D76745C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379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8AFE1-1394-46D2-9F49-E39FEEFD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5C5221-821C-4195-8AA9-5C090622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79E3B6-1D99-4A95-BBCF-69AB56978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4F18D8-4514-4E6F-A758-C4777686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EFCFCF-C5E2-424C-84D3-941C2CB1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909663-1ED3-411F-82AE-9D4141B8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39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D35EA2-C8FA-4896-8DB3-36653AC63BF7}"/>
              </a:ext>
            </a:extLst>
          </p:cNvPr>
          <p:cNvSpPr/>
          <p:nvPr userDrawn="1"/>
        </p:nvSpPr>
        <p:spPr>
          <a:xfrm>
            <a:off x="3323492" y="0"/>
            <a:ext cx="5791200" cy="9144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901428" y="1375489"/>
            <a:ext cx="3070622" cy="1323439"/>
          </a:xfrm>
        </p:spPr>
        <p:txBody>
          <a:bodyPr/>
          <a:lstStyle>
            <a:lvl1pPr marL="539973" indent="-522874">
              <a:spcBef>
                <a:spcPts val="2000"/>
              </a:spcBef>
              <a:buSzPct val="275000"/>
              <a:buFont typeface="+mj-lt"/>
              <a:buAutoNum type="arabicPeriod"/>
              <a:defRPr sz="1400" b="0" i="0" cap="all" baseline="0">
                <a:solidFill>
                  <a:schemeClr val="accent3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719965" marR="0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  <a:tabLst/>
              <a:defRPr sz="1100">
                <a:latin typeface="Eras Medium ITC" charset="0"/>
                <a:ea typeface="Eras Medium ITC" charset="0"/>
                <a:cs typeface="Eras Medium ITC" charset="0"/>
              </a:defRPr>
            </a:lvl2pPr>
            <a:lvl3pPr marL="1142942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3pPr>
            <a:lvl4pPr marL="1600120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marL="2057298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901428" y="2877637"/>
            <a:ext cx="3070622" cy="1492716"/>
          </a:xfrm>
        </p:spPr>
        <p:txBody>
          <a:bodyPr/>
          <a:lstStyle>
            <a:lvl1pPr marL="539973" indent="-522874">
              <a:spcBef>
                <a:spcPts val="2000"/>
              </a:spcBef>
              <a:buSzPct val="275000"/>
              <a:buFont typeface="+mj-lt"/>
              <a:buAutoNum type="arabicPeriod" startAt="2"/>
              <a:defRPr sz="1400" b="0" i="0" cap="all" baseline="0">
                <a:solidFill>
                  <a:schemeClr val="accent4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719965" marR="0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  <a:tabLst/>
              <a:defRPr sz="1100">
                <a:latin typeface="Eras Medium ITC" charset="0"/>
                <a:ea typeface="Eras Medium ITC" charset="0"/>
                <a:cs typeface="Eras Medium ITC" charset="0"/>
              </a:defRPr>
            </a:lvl2pPr>
            <a:lvl3pPr marL="1142942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3pPr>
            <a:lvl4pPr marL="1600120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marL="2057298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901428" y="4549217"/>
            <a:ext cx="3070622" cy="1492716"/>
          </a:xfrm>
        </p:spPr>
        <p:txBody>
          <a:bodyPr/>
          <a:lstStyle>
            <a:lvl1pPr marL="539973" indent="-522874">
              <a:spcBef>
                <a:spcPts val="2000"/>
              </a:spcBef>
              <a:buSzPct val="275000"/>
              <a:buFont typeface="+mj-lt"/>
              <a:buAutoNum type="arabicPeriod" startAt="3"/>
              <a:defRPr sz="1400" b="0" i="0" cap="all" baseline="0">
                <a:solidFill>
                  <a:schemeClr val="accent5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719965" marR="0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 sz="1100">
                <a:latin typeface="Eras Medium ITC" charset="0"/>
                <a:ea typeface="Eras Medium ITC" charset="0"/>
                <a:cs typeface="Eras Medium ITC" charset="0"/>
              </a:defRPr>
            </a:lvl2pPr>
            <a:lvl3pPr marL="1142942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3pPr>
            <a:lvl4pPr marL="1600120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marL="2057298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lvl="1"/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5314950" y="1375489"/>
            <a:ext cx="3070622" cy="1323439"/>
          </a:xfrm>
        </p:spPr>
        <p:txBody>
          <a:bodyPr/>
          <a:lstStyle>
            <a:lvl1pPr marL="539973" indent="-522874">
              <a:spcBef>
                <a:spcPts val="2000"/>
              </a:spcBef>
              <a:buSzPct val="275000"/>
              <a:buFont typeface="+mj-lt"/>
              <a:buAutoNum type="arabicPeriod" startAt="4"/>
              <a:defRPr sz="1400" b="0" i="0" cap="all" baseline="0">
                <a:solidFill>
                  <a:schemeClr val="accent6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719965" marR="0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100">
                <a:latin typeface="Eras Medium ITC" charset="0"/>
                <a:ea typeface="Eras Medium ITC" charset="0"/>
                <a:cs typeface="Eras Medium ITC" charset="0"/>
              </a:defRPr>
            </a:lvl2pPr>
            <a:lvl3pPr marL="1142942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3pPr>
            <a:lvl4pPr marL="1600120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marL="2057298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7"/>
          </p:nvPr>
        </p:nvSpPr>
        <p:spPr>
          <a:xfrm>
            <a:off x="5314950" y="2877636"/>
            <a:ext cx="3070622" cy="1323439"/>
          </a:xfrm>
        </p:spPr>
        <p:txBody>
          <a:bodyPr/>
          <a:lstStyle>
            <a:lvl1pPr marL="539973" indent="-522874">
              <a:spcBef>
                <a:spcPts val="2000"/>
              </a:spcBef>
              <a:buSzPct val="275000"/>
              <a:buFont typeface="+mj-lt"/>
              <a:buAutoNum type="arabicPeriod" startAt="5"/>
              <a:defRPr sz="1400" b="0" i="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719965" marR="0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tabLst/>
              <a:defRPr sz="1100">
                <a:latin typeface="Eras Medium ITC" charset="0"/>
                <a:ea typeface="Eras Medium ITC" charset="0"/>
                <a:cs typeface="Eras Medium ITC" charset="0"/>
              </a:defRPr>
            </a:lvl2pPr>
            <a:lvl3pPr marL="1142942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3pPr>
            <a:lvl4pPr marL="1600120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marL="2057298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  <a:p>
            <a:pPr marL="719965" marR="0" lvl="1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fr-FR" dirty="0"/>
              <a:t>Deuxième niveau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3581400" y="224951"/>
            <a:ext cx="4419599" cy="538609"/>
          </a:xfrm>
        </p:spPr>
        <p:txBody>
          <a:bodyPr/>
          <a:lstStyle>
            <a:lvl1pPr>
              <a:defRPr sz="3500" b="0" i="0">
                <a:solidFill>
                  <a:schemeClr val="bg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6" name="Holder 4"/>
          <p:cNvSpPr>
            <a:spLocks noGrp="1"/>
          </p:cNvSpPr>
          <p:nvPr>
            <p:ph type="ftr" sz="quarter" idx="5"/>
          </p:nvPr>
        </p:nvSpPr>
        <p:spPr>
          <a:xfrm>
            <a:off x="3581400" y="6301752"/>
            <a:ext cx="16987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pPr marL="12700">
              <a:spcBef>
                <a:spcPts val="5"/>
              </a:spcBef>
            </a:pPr>
            <a:endParaRPr lang="fr-FR" spc="-15" dirty="0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0263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17982-282F-41F3-BF81-E0C878EA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E67DBD-CBC7-49E8-A20C-661020E16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50790A-D5D6-44CE-8AD9-23F14078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DB6640-67C5-46D1-80B0-E393BC52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57CE53-3249-46E0-A304-BB984D49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625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0FD346-F29A-4D47-B2D0-13D24D6EE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23D2C5-88A1-44AE-A994-A4DF07F6B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2C4840-6424-4D22-ACC9-B5421E17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FFD3E5-2F3D-4F77-BC73-A4D0FFD3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56C61D-F11B-4769-AEA8-89D5E474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39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475" y="454697"/>
            <a:ext cx="8357812" cy="354271"/>
          </a:xfrm>
          <a:prstGeom prst="rect">
            <a:avLst/>
          </a:prstGeom>
        </p:spPr>
        <p:txBody>
          <a:bodyPr/>
          <a:lstStyle>
            <a:lvl1pPr>
              <a:defRPr sz="2300" b="0" i="0" cap="all" baseline="0"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95291" y="1240105"/>
            <a:ext cx="5317029" cy="656591"/>
          </a:xfrm>
        </p:spPr>
        <p:txBody>
          <a:bodyPr/>
          <a:lstStyle>
            <a:lvl1pPr>
              <a:defRPr sz="1400" b="0" i="0">
                <a:latin typeface="Eras Demi ITC" charset="0"/>
                <a:ea typeface="Eras Demi ITC" charset="0"/>
                <a:cs typeface="Eras Demi ITC" charset="0"/>
              </a:defRPr>
            </a:lvl1pPr>
            <a:lvl2pPr marL="0" algn="l">
              <a:spcBef>
                <a:spcPts val="200"/>
              </a:spcBef>
              <a:defRPr sz="1100" b="0" i="0">
                <a:latin typeface="Eras Medium ITC" charset="0"/>
                <a:ea typeface="Eras Medium ITC" charset="0"/>
                <a:cs typeface="Eras Medium ITC" charset="0"/>
              </a:defRPr>
            </a:lvl2pPr>
            <a:lvl3pPr marL="143992" indent="-143992" algn="l">
              <a:spcBef>
                <a:spcPts val="500"/>
              </a:spcBef>
              <a:buClr>
                <a:schemeClr val="accent3"/>
              </a:buClr>
              <a:buSzPct val="150000"/>
              <a:buFont typeface=".LucidaGrandeUI" charset="0"/>
              <a:buChar char="■"/>
              <a:defRPr sz="1100" b="0" i="0">
                <a:latin typeface="Eras Medium ITC" charset="0"/>
                <a:ea typeface="Eras Medium ITC" charset="0"/>
                <a:cs typeface="Eras Medium ITC" charset="0"/>
              </a:defRPr>
            </a:lvl3pPr>
            <a:lvl4pPr algn="l">
              <a:spcBef>
                <a:spcPts val="200"/>
              </a:spcBef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algn="l">
              <a:spcBef>
                <a:spcPts val="200"/>
              </a:spcBef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395290" y="3802936"/>
            <a:ext cx="2633663" cy="2089676"/>
          </a:xfrm>
        </p:spPr>
        <p:txBody>
          <a:bodyPr/>
          <a:lstStyle>
            <a:lvl1pPr>
              <a:defRPr sz="1333"/>
            </a:lvl1pPr>
          </a:lstStyle>
          <a:p>
            <a:endParaRPr lang="fr-FR" dirty="0"/>
          </a:p>
        </p:txBody>
      </p:sp>
      <p:sp>
        <p:nvSpPr>
          <p:cNvPr id="10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3186279" y="3802936"/>
            <a:ext cx="2526041" cy="2089676"/>
          </a:xfrm>
        </p:spPr>
        <p:txBody>
          <a:bodyPr/>
          <a:lstStyle>
            <a:lvl1pPr>
              <a:defRPr sz="1333"/>
            </a:lvl1pPr>
          </a:lstStyle>
          <a:p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6000753" y="1240105"/>
            <a:ext cx="2752537" cy="46525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6119718" y="1369696"/>
            <a:ext cx="2514600" cy="872033"/>
          </a:xfrm>
        </p:spPr>
        <p:txBody>
          <a:bodyPr/>
          <a:lstStyle>
            <a:lvl1pPr>
              <a:defRPr sz="1400" b="1" i="0">
                <a:solidFill>
                  <a:schemeClr val="bg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0" algn="l">
              <a:spcBef>
                <a:spcPts val="200"/>
              </a:spcBef>
              <a:defRPr sz="1100" i="0">
                <a:solidFill>
                  <a:schemeClr val="bg1"/>
                </a:solidFill>
                <a:latin typeface="Eras Medium ITC" charset="0"/>
                <a:ea typeface="Eras Medium ITC" charset="0"/>
                <a:cs typeface="Eras Medium ITC" charset="0"/>
              </a:defRPr>
            </a:lvl2pPr>
            <a:lvl3pPr marL="143992" indent="-143992" algn="l">
              <a:spcBef>
                <a:spcPts val="500"/>
              </a:spcBef>
              <a:buClr>
                <a:schemeClr val="accent3"/>
              </a:buClr>
              <a:buSzPct val="150000"/>
              <a:buFont typeface=".LucidaGrandeUI" charset="0"/>
              <a:buChar char="■"/>
              <a:defRPr sz="1100" i="0">
                <a:solidFill>
                  <a:schemeClr val="bg1"/>
                </a:solidFill>
                <a:latin typeface="Eras Medium ITC" charset="0"/>
                <a:ea typeface="Eras Medium ITC" charset="0"/>
                <a:cs typeface="Eras Medium ITC" charset="0"/>
              </a:defRPr>
            </a:lvl3pPr>
            <a:lvl4pPr algn="l">
              <a:spcBef>
                <a:spcPts val="200"/>
              </a:spcBef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algn="l">
              <a:spcBef>
                <a:spcPts val="200"/>
              </a:spcBef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3581400" y="6301752"/>
            <a:ext cx="16987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pPr marL="12700">
              <a:spcBef>
                <a:spcPts val="5"/>
              </a:spcBef>
            </a:pPr>
            <a:endParaRPr lang="fr-FR" spc="-15" dirty="0"/>
          </a:p>
        </p:txBody>
      </p:sp>
      <p:sp>
        <p:nvSpPr>
          <p:cNvPr id="14" name="Holder 6"/>
          <p:cNvSpPr>
            <a:spLocks noGrp="1"/>
          </p:cNvSpPr>
          <p:nvPr>
            <p:ph type="sldNum" sz="quarter" idx="7"/>
          </p:nvPr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51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72113C-5421-42F5-88EF-9CB780659BB3}"/>
              </a:ext>
            </a:extLst>
          </p:cNvPr>
          <p:cNvSpPr/>
          <p:nvPr userDrawn="1"/>
        </p:nvSpPr>
        <p:spPr>
          <a:xfrm>
            <a:off x="3323492" y="0"/>
            <a:ext cx="5791200" cy="9144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5165" y="240610"/>
            <a:ext cx="5460235" cy="354271"/>
          </a:xfrm>
          <a:prstGeom prst="rect">
            <a:avLst/>
          </a:prstGeom>
        </p:spPr>
        <p:txBody>
          <a:bodyPr/>
          <a:lstStyle>
            <a:lvl1pPr>
              <a:defRPr sz="23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Holder 6"/>
          <p:cNvSpPr txBox="1">
            <a:spLocks/>
          </p:cNvSpPr>
          <p:nvPr userDrawn="1"/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685983" rtl="0" eaLnBrk="1" latinLnBrk="0" hangingPunct="1">
              <a:defRPr sz="900" b="1" i="0" kern="120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95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479" y="454449"/>
            <a:ext cx="8177025" cy="354271"/>
          </a:xfrm>
          <a:prstGeom prst="rect">
            <a:avLst/>
          </a:prstGeom>
        </p:spPr>
        <p:txBody>
          <a:bodyPr/>
          <a:lstStyle>
            <a:lvl1pPr>
              <a:defRPr sz="2300" b="0" i="0" cap="all" baseline="0"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95290" y="1240106"/>
            <a:ext cx="8177213" cy="656591"/>
          </a:xfrm>
        </p:spPr>
        <p:txBody>
          <a:bodyPr/>
          <a:lstStyle>
            <a:lvl1pPr>
              <a:defRPr sz="1400" b="0" i="0">
                <a:latin typeface="Eras Demi ITC" charset="0"/>
                <a:ea typeface="Eras Demi ITC" charset="0"/>
                <a:cs typeface="Eras Demi ITC" charset="0"/>
              </a:defRPr>
            </a:lvl1pPr>
            <a:lvl2pPr marL="0" algn="l">
              <a:spcBef>
                <a:spcPts val="200"/>
              </a:spcBef>
              <a:defRPr sz="1100" b="0" i="0">
                <a:latin typeface="Eras Medium ITC" charset="0"/>
                <a:ea typeface="Eras Medium ITC" charset="0"/>
                <a:cs typeface="Eras Medium ITC" charset="0"/>
              </a:defRPr>
            </a:lvl2pPr>
            <a:lvl3pPr marL="143992" indent="-143992" algn="l">
              <a:spcBef>
                <a:spcPts val="500"/>
              </a:spcBef>
              <a:buClr>
                <a:schemeClr val="accent3"/>
              </a:buClr>
              <a:buSzPct val="150000"/>
              <a:buFont typeface=".LucidaGrandeUI" charset="0"/>
              <a:buChar char="■"/>
              <a:defRPr sz="1100" b="0" i="0">
                <a:latin typeface="Eras Medium ITC" charset="0"/>
                <a:ea typeface="Eras Medium ITC" charset="0"/>
                <a:cs typeface="Eras Medium ITC" charset="0"/>
              </a:defRPr>
            </a:lvl3pPr>
            <a:lvl4pPr algn="l">
              <a:spcBef>
                <a:spcPts val="200"/>
              </a:spcBef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algn="l">
              <a:spcBef>
                <a:spcPts val="200"/>
              </a:spcBef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3581400" y="6301752"/>
            <a:ext cx="16987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pPr marL="12700">
              <a:spcBef>
                <a:spcPts val="5"/>
              </a:spcBef>
            </a:pPr>
            <a:endParaRPr lang="fr-FR" spc="-15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400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314700" cy="1292662"/>
          </a:xfrm>
        </p:spPr>
        <p:txBody>
          <a:bodyPr/>
          <a:lstStyle>
            <a:lvl1pPr>
              <a:defRPr sz="2800" b="1" i="0" cap="all" baseline="0">
                <a:solidFill>
                  <a:schemeClr val="accent3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0">
              <a:defRPr sz="2800" b="0" i="0" cap="all" baseline="0">
                <a:solidFill>
                  <a:schemeClr val="accent3"/>
                </a:solidFill>
                <a:latin typeface="Eras Medium ITC" charset="0"/>
                <a:ea typeface="Eras Medium ITC" charset="0"/>
                <a:cs typeface="Eras Medium ITC" charset="0"/>
              </a:defRPr>
            </a:lvl2pPr>
            <a:lvl3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3pPr>
            <a:lvl4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4pPr>
            <a:lvl5pPr marL="0" algn="l">
              <a:defRPr sz="2800" b="0" i="1" cap="all" baseline="0">
                <a:solidFill>
                  <a:schemeClr val="accent3"/>
                </a:solidFill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</a:t>
            </a:r>
          </a:p>
          <a:p>
            <a:pPr lvl="1"/>
            <a:r>
              <a:rPr lang="fr-FR" dirty="0" err="1"/>
              <a:t>Deuxieme</a:t>
            </a:r>
            <a:r>
              <a:rPr lang="fr-FR" dirty="0"/>
              <a:t> niveau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3810355"/>
            <a:ext cx="4629150" cy="1538883"/>
          </a:xfrm>
        </p:spPr>
        <p:txBody>
          <a:bodyPr/>
          <a:lstStyle>
            <a:lvl1pPr marL="285737" marR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 sz="1400"/>
            </a:lvl1pPr>
          </a:lstStyle>
          <a:p>
            <a:pPr lvl="0"/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8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9144000" cy="365759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3581400" y="6301752"/>
            <a:ext cx="16987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pPr marL="12700">
              <a:spcBef>
                <a:spcPts val="5"/>
              </a:spcBef>
            </a:pPr>
            <a:endParaRPr lang="fr-FR" spc="-15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7"/>
          </p:nvPr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018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467100" cy="1292662"/>
          </a:xfrm>
        </p:spPr>
        <p:txBody>
          <a:bodyPr/>
          <a:lstStyle>
            <a:lvl1pPr>
              <a:defRPr sz="2800" b="1" i="0" cap="all" baseline="0">
                <a:solidFill>
                  <a:schemeClr val="accent4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0">
              <a:defRPr sz="2800" b="0" i="0" cap="all" baseline="0">
                <a:solidFill>
                  <a:schemeClr val="accent4"/>
                </a:solidFill>
                <a:latin typeface="Eras Medium ITC" charset="0"/>
                <a:ea typeface="Eras Medium ITC" charset="0"/>
                <a:cs typeface="Eras Medium ITC" charset="0"/>
              </a:defRPr>
            </a:lvl2pPr>
            <a:lvl3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3pPr>
            <a:lvl4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4pPr>
            <a:lvl5pPr marL="0" algn="l">
              <a:defRPr sz="2800" b="0" i="1" cap="all" baseline="0">
                <a:solidFill>
                  <a:schemeClr val="accent3"/>
                </a:solidFill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</a:t>
            </a:r>
          </a:p>
          <a:p>
            <a:pPr lvl="1"/>
            <a:r>
              <a:rPr lang="fr-FR" dirty="0" err="1"/>
              <a:t>Deuxieme</a:t>
            </a:r>
            <a:r>
              <a:rPr lang="fr-FR" dirty="0"/>
              <a:t>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3810355"/>
            <a:ext cx="4629150" cy="1538883"/>
          </a:xfrm>
        </p:spPr>
        <p:txBody>
          <a:bodyPr/>
          <a:lstStyle>
            <a:lvl1pPr marL="285737" marR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 sz="1400"/>
            </a:lvl1pPr>
          </a:lstStyle>
          <a:p>
            <a:pPr lvl="0"/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3581400" y="6301752"/>
            <a:ext cx="16987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pPr marL="12700">
              <a:spcBef>
                <a:spcPts val="5"/>
              </a:spcBef>
            </a:pPr>
            <a:endParaRPr lang="fr-FR" spc="-15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9144000" cy="365759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02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chapitr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390900" cy="1292662"/>
          </a:xfrm>
        </p:spPr>
        <p:txBody>
          <a:bodyPr/>
          <a:lstStyle>
            <a:lvl1pPr>
              <a:defRPr sz="2800" b="0" i="0" cap="all" baseline="0">
                <a:solidFill>
                  <a:schemeClr val="accent5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0">
              <a:defRPr sz="2800" b="0" i="0" cap="all" baseline="0">
                <a:solidFill>
                  <a:schemeClr val="accent5"/>
                </a:solidFill>
                <a:latin typeface="Eras Medium ITC" charset="0"/>
                <a:ea typeface="Eras Medium ITC" charset="0"/>
                <a:cs typeface="Eras Medium ITC" charset="0"/>
              </a:defRPr>
            </a:lvl2pPr>
            <a:lvl3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3pPr>
            <a:lvl4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4pPr>
            <a:lvl5pPr marL="0" algn="l">
              <a:defRPr sz="2800" b="0" i="1" cap="all" baseline="0">
                <a:solidFill>
                  <a:schemeClr val="accent3"/>
                </a:solidFill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</a:t>
            </a:r>
          </a:p>
          <a:p>
            <a:pPr lvl="1"/>
            <a:r>
              <a:rPr lang="fr-FR" dirty="0" err="1"/>
              <a:t>Deuxieme</a:t>
            </a:r>
            <a:r>
              <a:rPr lang="fr-FR" dirty="0"/>
              <a:t>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3810355"/>
            <a:ext cx="4629150" cy="1538883"/>
          </a:xfrm>
        </p:spPr>
        <p:txBody>
          <a:bodyPr/>
          <a:lstStyle>
            <a:lvl1pPr marL="285737" marR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 sz="1400"/>
            </a:lvl1pPr>
          </a:lstStyle>
          <a:p>
            <a:pPr lvl="0"/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3581400" y="6301752"/>
            <a:ext cx="16987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pPr marL="12700">
              <a:spcBef>
                <a:spcPts val="5"/>
              </a:spcBef>
            </a:pPr>
            <a:endParaRPr lang="fr-FR" spc="-15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9144000" cy="365759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chap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467100" cy="1292662"/>
          </a:xfrm>
        </p:spPr>
        <p:txBody>
          <a:bodyPr/>
          <a:lstStyle>
            <a:lvl1pPr>
              <a:defRPr sz="2800" b="1" i="0" cap="all" baseline="0">
                <a:solidFill>
                  <a:schemeClr val="accent6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0">
              <a:defRPr sz="2800" b="0" i="0" cap="all" baseline="0">
                <a:solidFill>
                  <a:schemeClr val="accent6"/>
                </a:solidFill>
                <a:latin typeface="Eras Medium ITC" charset="0"/>
                <a:ea typeface="Eras Medium ITC" charset="0"/>
                <a:cs typeface="Eras Medium ITC" charset="0"/>
              </a:defRPr>
            </a:lvl2pPr>
            <a:lvl3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3pPr>
            <a:lvl4pPr>
              <a:defRPr sz="2800" b="1" i="1" cap="all" baseline="0">
                <a:solidFill>
                  <a:schemeClr val="accent3"/>
                </a:solidFill>
                <a:latin typeface="ITC Eras" charset="0"/>
                <a:ea typeface="ITC Eras" charset="0"/>
                <a:cs typeface="ITC Eras" charset="0"/>
              </a:defRPr>
            </a:lvl4pPr>
            <a:lvl5pPr marL="0" algn="l">
              <a:defRPr sz="2800" b="0" i="1" cap="all" baseline="0">
                <a:solidFill>
                  <a:schemeClr val="accent3"/>
                </a:solidFill>
                <a:latin typeface="ITC Eras Book" charset="0"/>
                <a:ea typeface="ITC Eras Book" charset="0"/>
                <a:cs typeface="ITC Eras Book" charset="0"/>
              </a:defRPr>
            </a:lvl5pPr>
          </a:lstStyle>
          <a:p>
            <a:pPr lvl="0"/>
            <a:r>
              <a:rPr lang="fr-FR" dirty="0"/>
              <a:t>Cliquez</a:t>
            </a:r>
          </a:p>
          <a:p>
            <a:pPr lvl="1"/>
            <a:r>
              <a:rPr lang="fr-FR" dirty="0" err="1"/>
              <a:t>Deuxieme</a:t>
            </a:r>
            <a:r>
              <a:rPr lang="fr-FR" dirty="0"/>
              <a:t>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3810355"/>
            <a:ext cx="4629150" cy="1538883"/>
          </a:xfrm>
        </p:spPr>
        <p:txBody>
          <a:bodyPr/>
          <a:lstStyle>
            <a:lvl1pPr marL="285737" marR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 sz="1400"/>
            </a:lvl1pPr>
          </a:lstStyle>
          <a:p>
            <a:pPr lvl="0"/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marL="285737" marR="0" lvl="0" indent="-285737" defTabSz="914354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Blip>
                <a:blip r:embed="rId2"/>
              </a:buBlip>
              <a:tabLst/>
              <a:defRPr/>
            </a:pPr>
            <a:r>
              <a:rPr lang="fr-FR" dirty="0"/>
              <a:t>1.1 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3581400" y="6301752"/>
            <a:ext cx="16987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</a:lstStyle>
          <a:p>
            <a:pPr marL="12700">
              <a:spcBef>
                <a:spcPts val="5"/>
              </a:spcBef>
            </a:pPr>
            <a:endParaRPr lang="fr-FR" spc="-15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9144000" cy="365759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438" y="1577342"/>
            <a:ext cx="82338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65817" y="6301755"/>
            <a:ext cx="2729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Eras Bold"/>
                <a:ea typeface="ITC Eras Book" charset="0"/>
                <a:cs typeface="Eras Bold"/>
              </a:defRPr>
            </a:lvl1pPr>
          </a:lstStyle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‹N°›</a:t>
            </a:fld>
            <a:endParaRPr lang="uk-UA" dirty="0"/>
          </a:p>
        </p:txBody>
      </p:sp>
      <p:sp>
        <p:nvSpPr>
          <p:cNvPr id="11" name="bk object 17"/>
          <p:cNvSpPr/>
          <p:nvPr userDrawn="1"/>
        </p:nvSpPr>
        <p:spPr>
          <a:xfrm>
            <a:off x="7372584" y="6172480"/>
            <a:ext cx="1772603" cy="685482"/>
          </a:xfrm>
          <a:custGeom>
            <a:avLst/>
            <a:gdLst/>
            <a:ahLst/>
            <a:cxnLst/>
            <a:rect l="l" t="t" r="r" b="b"/>
            <a:pathLst>
              <a:path w="2363470" h="913129">
                <a:moveTo>
                  <a:pt x="2363083" y="0"/>
                </a:moveTo>
                <a:lnTo>
                  <a:pt x="0" y="912632"/>
                </a:lnTo>
                <a:lnTo>
                  <a:pt x="473243" y="912632"/>
                </a:lnTo>
                <a:lnTo>
                  <a:pt x="2363083" y="182835"/>
                </a:lnTo>
                <a:lnTo>
                  <a:pt x="2363083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2" name="bk object 18"/>
          <p:cNvSpPr/>
          <p:nvPr userDrawn="1"/>
        </p:nvSpPr>
        <p:spPr>
          <a:xfrm>
            <a:off x="8135048" y="6467113"/>
            <a:ext cx="1010126" cy="390887"/>
          </a:xfrm>
          <a:custGeom>
            <a:avLst/>
            <a:gdLst/>
            <a:ahLst/>
            <a:cxnLst/>
            <a:rect l="l" t="t" r="r" b="b"/>
            <a:pathLst>
              <a:path w="1346834" h="520700">
                <a:moveTo>
                  <a:pt x="1346462" y="0"/>
                </a:moveTo>
                <a:lnTo>
                  <a:pt x="0" y="520153"/>
                </a:lnTo>
                <a:lnTo>
                  <a:pt x="473409" y="520153"/>
                </a:lnTo>
                <a:lnTo>
                  <a:pt x="1346462" y="182901"/>
                </a:lnTo>
                <a:lnTo>
                  <a:pt x="1346462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84" y="6104568"/>
            <a:ext cx="1508016" cy="62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  <p:sldLayoutId id="2147483675" r:id="rId5"/>
    <p:sldLayoutId id="2147483671" r:id="rId6"/>
    <p:sldLayoutId id="2147483668" r:id="rId7"/>
    <p:sldLayoutId id="2147483672" r:id="rId8"/>
    <p:sldLayoutId id="2147483673" r:id="rId9"/>
    <p:sldLayoutId id="2147483674" r:id="rId10"/>
  </p:sldLayoutIdLst>
  <p:hf hdr="0" ftr="0"/>
  <p:txStyles>
    <p:titleStyle>
      <a:lvl1pPr>
        <a:defRPr b="1" i="1" cap="all" baseline="0">
          <a:latin typeface="Eras Demi ITC" charset="0"/>
          <a:ea typeface="Eras Demi ITC" charset="0"/>
          <a:cs typeface="Eras Demi ITC" charset="0"/>
        </a:defRPr>
      </a:lvl1pPr>
    </p:titleStyle>
    <p:bodyStyle>
      <a:lvl1pPr marL="0">
        <a:defRPr>
          <a:latin typeface="Eras Medium ITC" charset="0"/>
          <a:ea typeface="Eras Medium ITC" charset="0"/>
          <a:cs typeface="Eras Medium ITC" charset="0"/>
        </a:defRPr>
      </a:lvl1pPr>
      <a:lvl2pPr marL="457178">
        <a:defRPr>
          <a:latin typeface="+mn-lt"/>
          <a:ea typeface="+mn-ea"/>
          <a:cs typeface="+mn-cs"/>
        </a:defRPr>
      </a:lvl2pPr>
      <a:lvl3pPr marL="914354">
        <a:defRPr>
          <a:latin typeface="+mn-lt"/>
          <a:ea typeface="+mn-ea"/>
          <a:cs typeface="+mn-cs"/>
        </a:defRPr>
      </a:lvl3pPr>
      <a:lvl4pPr marL="1371532">
        <a:defRPr>
          <a:latin typeface="+mn-lt"/>
          <a:ea typeface="+mn-ea"/>
          <a:cs typeface="+mn-cs"/>
        </a:defRPr>
      </a:lvl4pPr>
      <a:lvl5pPr marL="1828709">
        <a:defRPr>
          <a:latin typeface="+mn-lt"/>
          <a:ea typeface="+mn-ea"/>
          <a:cs typeface="+mn-cs"/>
        </a:defRPr>
      </a:lvl5pPr>
      <a:lvl6pPr marL="2285886">
        <a:defRPr>
          <a:latin typeface="+mn-lt"/>
          <a:ea typeface="+mn-ea"/>
          <a:cs typeface="+mn-cs"/>
        </a:defRPr>
      </a:lvl6pPr>
      <a:lvl7pPr marL="2743062">
        <a:defRPr>
          <a:latin typeface="+mn-lt"/>
          <a:ea typeface="+mn-ea"/>
          <a:cs typeface="+mn-cs"/>
        </a:defRPr>
      </a:lvl7pPr>
      <a:lvl8pPr marL="3200240">
        <a:defRPr>
          <a:latin typeface="+mn-lt"/>
          <a:ea typeface="+mn-ea"/>
          <a:cs typeface="+mn-cs"/>
        </a:defRPr>
      </a:lvl8pPr>
      <a:lvl9pPr marL="36574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4">
        <a:defRPr>
          <a:latin typeface="+mn-lt"/>
          <a:ea typeface="+mn-ea"/>
          <a:cs typeface="+mn-cs"/>
        </a:defRPr>
      </a:lvl3pPr>
      <a:lvl4pPr marL="1371532">
        <a:defRPr>
          <a:latin typeface="+mn-lt"/>
          <a:ea typeface="+mn-ea"/>
          <a:cs typeface="+mn-cs"/>
        </a:defRPr>
      </a:lvl4pPr>
      <a:lvl5pPr marL="1828709">
        <a:defRPr>
          <a:latin typeface="+mn-lt"/>
          <a:ea typeface="+mn-ea"/>
          <a:cs typeface="+mn-cs"/>
        </a:defRPr>
      </a:lvl5pPr>
      <a:lvl6pPr marL="2285886">
        <a:defRPr>
          <a:latin typeface="+mn-lt"/>
          <a:ea typeface="+mn-ea"/>
          <a:cs typeface="+mn-cs"/>
        </a:defRPr>
      </a:lvl6pPr>
      <a:lvl7pPr marL="2743062">
        <a:defRPr>
          <a:latin typeface="+mn-lt"/>
          <a:ea typeface="+mn-ea"/>
          <a:cs typeface="+mn-cs"/>
        </a:defRPr>
      </a:lvl7pPr>
      <a:lvl8pPr marL="3200240">
        <a:defRPr>
          <a:latin typeface="+mn-lt"/>
          <a:ea typeface="+mn-ea"/>
          <a:cs typeface="+mn-cs"/>
        </a:defRPr>
      </a:lvl8pPr>
      <a:lvl9pPr marL="36574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E8A02C-6DB9-4F79-9BA5-E789C3F8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BB51A7-0CCE-491E-918A-7E821EA5F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03A2EE-6F16-449D-8E79-99CDC63C0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A8B7-57A4-4592-977E-9F16A587A33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5105A-6E33-44D2-9384-B4172CE23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B9D38-4885-4ED0-B9AD-4A9566623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D90E-77C9-4FE3-A4F0-71700B69A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90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26" Type="http://schemas.openxmlformats.org/officeDocument/2006/relationships/comments" Target="../comments/comment1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33.xml"/><Relationship Id="rId25" Type="http://schemas.openxmlformats.org/officeDocument/2006/relationships/slide" Target="slide28.xml"/><Relationship Id="rId2" Type="http://schemas.openxmlformats.org/officeDocument/2006/relationships/notesSlide" Target="../notesSlides/notesSlide1.xml"/><Relationship Id="rId16" Type="http://schemas.openxmlformats.org/officeDocument/2006/relationships/slide" Target="slide32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6.xml"/><Relationship Id="rId15" Type="http://schemas.openxmlformats.org/officeDocument/2006/relationships/slide" Target="slide31.xml"/><Relationship Id="rId23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30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icrosoftonline.com/common/adminconsent?client_id=XXXXXXXXXX&amp;state=12345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zureAD/azure-activedirectory-library-for-java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-1524000" y="3886201"/>
            <a:ext cx="12192000" cy="384721"/>
          </a:xfrm>
        </p:spPr>
        <p:txBody>
          <a:bodyPr/>
          <a:lstStyle/>
          <a:p>
            <a:r>
              <a:rPr lang="fr-FR" b="0" dirty="0">
                <a:latin typeface="Eras Demi ITC" charset="0"/>
                <a:ea typeface="Eras Demi ITC" charset="0"/>
                <a:cs typeface="Eras Demi ITC" charset="0"/>
              </a:rPr>
              <a:t>APIM – Manuel Utilisateur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349" y="762000"/>
            <a:ext cx="3740491" cy="15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112557"/>
            <a:ext cx="5460235" cy="354271"/>
          </a:xfrm>
        </p:spPr>
        <p:txBody>
          <a:bodyPr/>
          <a:lstStyle/>
          <a:p>
            <a:r>
              <a:rPr lang="fr-FR" dirty="0"/>
              <a:t>Se connecter Sans comptes Colas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B45569B-F3C9-4BDE-A7C7-0A88B8D26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7" t="21200" r="29159"/>
          <a:stretch/>
        </p:blipFill>
        <p:spPr>
          <a:xfrm>
            <a:off x="408770" y="2211047"/>
            <a:ext cx="1981200" cy="225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E0D6187A-4CA2-4D9F-AAD6-BC515025F250}"/>
              </a:ext>
            </a:extLst>
          </p:cNvPr>
          <p:cNvSpPr/>
          <p:nvPr/>
        </p:nvSpPr>
        <p:spPr>
          <a:xfrm>
            <a:off x="1143000" y="2504368"/>
            <a:ext cx="914476" cy="270588"/>
          </a:xfrm>
          <a:prstGeom prst="ellipse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5689B32-DB0E-420E-A716-E7E7017BEE52}"/>
              </a:ext>
            </a:extLst>
          </p:cNvPr>
          <p:cNvSpPr txBox="1"/>
          <p:nvPr/>
        </p:nvSpPr>
        <p:spPr>
          <a:xfrm>
            <a:off x="2441289" y="1524296"/>
            <a:ext cx="2206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C’est la première fois ? </a:t>
            </a:r>
          </a:p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C’est là…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658E7EA-9578-497E-BF35-65B51AAEA5B3}"/>
              </a:ext>
            </a:extLst>
          </p:cNvPr>
          <p:cNvCxnSpPr>
            <a:cxnSpLocks/>
            <a:stCxn id="18" idx="1"/>
            <a:endCxn id="17" idx="7"/>
          </p:cNvCxnSpPr>
          <p:nvPr/>
        </p:nvCxnSpPr>
        <p:spPr>
          <a:xfrm flipH="1">
            <a:off x="1923554" y="1778212"/>
            <a:ext cx="517735" cy="76578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85A6914F-458E-4A8C-81D9-E264D84C30C2}"/>
              </a:ext>
            </a:extLst>
          </p:cNvPr>
          <p:cNvSpPr/>
          <p:nvPr/>
        </p:nvSpPr>
        <p:spPr>
          <a:xfrm>
            <a:off x="242596" y="3124200"/>
            <a:ext cx="2046736" cy="1066800"/>
          </a:xfrm>
          <a:prstGeom prst="ellipse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B33C01-27F1-4120-93C9-3333B62EAD0E}"/>
              </a:ext>
            </a:extLst>
          </p:cNvPr>
          <p:cNvSpPr txBox="1"/>
          <p:nvPr/>
        </p:nvSpPr>
        <p:spPr>
          <a:xfrm>
            <a:off x="1923554" y="47852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Déjà venu ? </a:t>
            </a:r>
          </a:p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C’est ici…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3052F6C-34EB-4247-B059-79FDB13B9A7C}"/>
              </a:ext>
            </a:extLst>
          </p:cNvPr>
          <p:cNvCxnSpPr>
            <a:cxnSpLocks/>
            <a:stCxn id="21" idx="1"/>
            <a:endCxn id="20" idx="4"/>
          </p:cNvCxnSpPr>
          <p:nvPr/>
        </p:nvCxnSpPr>
        <p:spPr>
          <a:xfrm flipH="1" flipV="1">
            <a:off x="1265964" y="4191000"/>
            <a:ext cx="657590" cy="91736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793E3583-F7E5-4EA8-AFB9-E63515338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4" r="25325"/>
          <a:stretch/>
        </p:blipFill>
        <p:spPr>
          <a:xfrm>
            <a:off x="3844212" y="1878205"/>
            <a:ext cx="1878836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A71A846-193A-47D9-ABF4-96F53D908F98}"/>
              </a:ext>
            </a:extLst>
          </p:cNvPr>
          <p:cNvCxnSpPr>
            <a:cxnSpLocks/>
            <a:stCxn id="17" idx="6"/>
            <a:endCxn id="30" idx="1"/>
          </p:cNvCxnSpPr>
          <p:nvPr/>
        </p:nvCxnSpPr>
        <p:spPr>
          <a:xfrm>
            <a:off x="2057476" y="2639662"/>
            <a:ext cx="1786736" cy="101971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DB7B9494-25B5-4B81-AF9C-4036DEEC6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58938" b="2715"/>
          <a:stretch/>
        </p:blipFill>
        <p:spPr>
          <a:xfrm>
            <a:off x="6411866" y="3337232"/>
            <a:ext cx="2323364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A7D94B2B-100D-468C-8C04-8B82D9D898DE}"/>
              </a:ext>
            </a:extLst>
          </p:cNvPr>
          <p:cNvSpPr/>
          <p:nvPr/>
        </p:nvSpPr>
        <p:spPr>
          <a:xfrm>
            <a:off x="3733724" y="5198410"/>
            <a:ext cx="914476" cy="270588"/>
          </a:xfrm>
          <a:prstGeom prst="ellipse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371F859-75AE-4711-B2CE-FC1D771D5690}"/>
              </a:ext>
            </a:extLst>
          </p:cNvPr>
          <p:cNvCxnSpPr>
            <a:cxnSpLocks/>
            <a:stCxn id="35" idx="7"/>
            <a:endCxn id="34" idx="1"/>
          </p:cNvCxnSpPr>
          <p:nvPr/>
        </p:nvCxnSpPr>
        <p:spPr>
          <a:xfrm flipV="1">
            <a:off x="4514278" y="3756332"/>
            <a:ext cx="1897588" cy="148170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0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navigation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224231-0A81-41B5-A6C6-6C24D13EF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" r="53015" b="72823"/>
          <a:stretch/>
        </p:blipFill>
        <p:spPr>
          <a:xfrm>
            <a:off x="2728632" y="2590800"/>
            <a:ext cx="3686735" cy="152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43E9275-F07B-492E-9BE7-5DACC7A127DF}"/>
              </a:ext>
            </a:extLst>
          </p:cNvPr>
          <p:cNvSpPr/>
          <p:nvPr/>
        </p:nvSpPr>
        <p:spPr>
          <a:xfrm>
            <a:off x="3135781" y="3455729"/>
            <a:ext cx="380018" cy="3048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B75716C-E732-4A73-9EE2-1D26C5B428F8}"/>
              </a:ext>
            </a:extLst>
          </p:cNvPr>
          <p:cNvSpPr/>
          <p:nvPr/>
        </p:nvSpPr>
        <p:spPr>
          <a:xfrm>
            <a:off x="3515799" y="3455729"/>
            <a:ext cx="640703" cy="3048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5BD525E-49A5-4E3F-BB33-A09BC3C34DB3}"/>
              </a:ext>
            </a:extLst>
          </p:cNvPr>
          <p:cNvSpPr/>
          <p:nvPr/>
        </p:nvSpPr>
        <p:spPr>
          <a:xfrm>
            <a:off x="4156502" y="3455729"/>
            <a:ext cx="640703" cy="3048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3ED4487-764F-425C-843E-05408760BA78}"/>
              </a:ext>
            </a:extLst>
          </p:cNvPr>
          <p:cNvCxnSpPr>
            <a:cxnSpLocks/>
            <a:stCxn id="5" idx="0"/>
            <a:endCxn id="12" idx="2"/>
          </p:cNvCxnSpPr>
          <p:nvPr/>
        </p:nvCxnSpPr>
        <p:spPr>
          <a:xfrm flipV="1">
            <a:off x="3325790" y="2082969"/>
            <a:ext cx="89580" cy="137276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0A4C59D-0EDE-4C7D-ABBB-6E1529EC81D1}"/>
              </a:ext>
            </a:extLst>
          </p:cNvPr>
          <p:cNvSpPr txBox="1"/>
          <p:nvPr/>
        </p:nvSpPr>
        <p:spPr>
          <a:xfrm>
            <a:off x="2311914" y="1575138"/>
            <a:ext cx="2206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Liste des APIs accessibles avec votre compte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C24121B-AA9C-44B3-951A-D2F744B49C7F}"/>
              </a:ext>
            </a:extLst>
          </p:cNvPr>
          <p:cNvCxnSpPr>
            <a:cxnSpLocks/>
            <a:stCxn id="14" idx="4"/>
            <a:endCxn id="18" idx="0"/>
          </p:cNvCxnSpPr>
          <p:nvPr/>
        </p:nvCxnSpPr>
        <p:spPr>
          <a:xfrm flipH="1">
            <a:off x="3468544" y="3760529"/>
            <a:ext cx="367607" cy="79138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E07A125-733F-44C1-AD5F-D64DEFB107A4}"/>
              </a:ext>
            </a:extLst>
          </p:cNvPr>
          <p:cNvSpPr txBox="1"/>
          <p:nvPr/>
        </p:nvSpPr>
        <p:spPr>
          <a:xfrm>
            <a:off x="2365088" y="4551912"/>
            <a:ext cx="22069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Liste des produits accessibles avec votre compte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832247B-E085-42C8-AE1E-86CD49AF8777}"/>
              </a:ext>
            </a:extLst>
          </p:cNvPr>
          <p:cNvCxnSpPr>
            <a:cxnSpLocks/>
            <a:stCxn id="23" idx="4"/>
            <a:endCxn id="24" idx="0"/>
          </p:cNvCxnSpPr>
          <p:nvPr/>
        </p:nvCxnSpPr>
        <p:spPr>
          <a:xfrm>
            <a:off x="4476854" y="3760529"/>
            <a:ext cx="955434" cy="155130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17CA88FD-BE80-4261-92FA-F8A3D0943169}"/>
              </a:ext>
            </a:extLst>
          </p:cNvPr>
          <p:cNvSpPr txBox="1"/>
          <p:nvPr/>
        </p:nvSpPr>
        <p:spPr>
          <a:xfrm>
            <a:off x="4328832" y="5311838"/>
            <a:ext cx="2206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Vous rencontrez un problème ? Remontez-le !</a:t>
            </a:r>
          </a:p>
        </p:txBody>
      </p:sp>
    </p:spTree>
    <p:extLst>
      <p:ext uri="{BB962C8B-B14F-4D97-AF65-F5344CB8AC3E}">
        <p14:creationId xmlns:p14="http://schemas.microsoft.com/office/powerpoint/2010/main" val="342338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771900" cy="430887"/>
          </a:xfrm>
        </p:spPr>
        <p:txBody>
          <a:bodyPr/>
          <a:lstStyle/>
          <a:p>
            <a:r>
              <a:rPr lang="fr-FR" dirty="0"/>
              <a:t>Les produits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171950" y="3881719"/>
            <a:ext cx="4629150" cy="1488484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Parcourir les produits</a:t>
            </a:r>
          </a:p>
          <a:p>
            <a:r>
              <a:rPr lang="fr-FR" dirty="0">
                <a:solidFill>
                  <a:schemeClr val="accent3"/>
                </a:solidFill>
              </a:rPr>
              <a:t>S’abonner aux produits</a:t>
            </a:r>
          </a:p>
          <a:p>
            <a:r>
              <a:rPr lang="fr-FR" dirty="0">
                <a:solidFill>
                  <a:schemeClr val="accent3"/>
                </a:solidFill>
              </a:rPr>
              <a:t>Les abonnements en production</a:t>
            </a:r>
          </a:p>
          <a:p>
            <a:r>
              <a:rPr lang="fr-FR" dirty="0">
                <a:solidFill>
                  <a:schemeClr val="accent3"/>
                </a:solidFill>
              </a:rPr>
              <a:t>La </a:t>
            </a:r>
            <a:r>
              <a:rPr lang="fr-FR" dirty="0" err="1">
                <a:solidFill>
                  <a:schemeClr val="accent3"/>
                </a:solidFill>
              </a:rPr>
              <a:t>sandbox</a:t>
            </a:r>
            <a:endParaRPr lang="fr-FR" dirty="0">
              <a:solidFill>
                <a:schemeClr val="accent3"/>
              </a:solidFill>
            </a:endParaRPr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0" r="14850"/>
          <a:stretch>
            <a:fillRect/>
          </a:stretch>
        </p:blipFill>
        <p:spPr/>
      </p:pic>
      <p:sp>
        <p:nvSpPr>
          <p:cNvPr id="7" name="Espace réservé du numéro de diapositiv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485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liste des produits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5AEB17-B59A-46F9-9A75-C6E6A7AA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97470"/>
            <a:ext cx="2895600" cy="186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1AA4288F-86A5-452C-86FD-90CFAF4FA74D}"/>
              </a:ext>
            </a:extLst>
          </p:cNvPr>
          <p:cNvSpPr/>
          <p:nvPr/>
        </p:nvSpPr>
        <p:spPr>
          <a:xfrm>
            <a:off x="2667000" y="2460407"/>
            <a:ext cx="1066800" cy="3048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6B2372F-8EDD-49ED-A37E-7BCDA4F72DE1}"/>
              </a:ext>
            </a:extLst>
          </p:cNvPr>
          <p:cNvSpPr/>
          <p:nvPr/>
        </p:nvSpPr>
        <p:spPr>
          <a:xfrm>
            <a:off x="647700" y="2810305"/>
            <a:ext cx="1066800" cy="214604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767AFF3-0E08-445E-9994-60B8D9F52AEA}"/>
              </a:ext>
            </a:extLst>
          </p:cNvPr>
          <p:cNvCxnSpPr>
            <a:cxnSpLocks/>
            <a:stCxn id="20" idx="0"/>
            <a:endCxn id="25" idx="1"/>
          </p:cNvCxnSpPr>
          <p:nvPr/>
        </p:nvCxnSpPr>
        <p:spPr>
          <a:xfrm flipV="1">
            <a:off x="1181100" y="1976715"/>
            <a:ext cx="2973244" cy="83359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7EB3548C-76C9-4D11-88FF-50E3DD0AF190}"/>
              </a:ext>
            </a:extLst>
          </p:cNvPr>
          <p:cNvSpPr txBox="1"/>
          <p:nvPr/>
        </p:nvSpPr>
        <p:spPr>
          <a:xfrm>
            <a:off x="4154344" y="1722799"/>
            <a:ext cx="2206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Lien vers le détail du produit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80B68B8-BA75-4E21-A4E9-102F3D0D570B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>
          <a:xfrm>
            <a:off x="3733800" y="2612807"/>
            <a:ext cx="154029" cy="76646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E9040BE-EADE-475C-AA1C-D7878D30B0A4}"/>
              </a:ext>
            </a:extLst>
          </p:cNvPr>
          <p:cNvSpPr txBox="1"/>
          <p:nvPr/>
        </p:nvSpPr>
        <p:spPr>
          <a:xfrm>
            <a:off x="3887829" y="2917607"/>
            <a:ext cx="2206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Permet de filtrer la liste des produits accessibles : par leur nom ou une partie de leur nom.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3A44011-78D6-477E-A020-14C7081ED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556"/>
          <a:stretch/>
        </p:blipFill>
        <p:spPr>
          <a:xfrm>
            <a:off x="4303035" y="4217126"/>
            <a:ext cx="2478766" cy="201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8F1047BF-84C7-461A-B116-3945B7237DC0}"/>
              </a:ext>
            </a:extLst>
          </p:cNvPr>
          <p:cNvSpPr/>
          <p:nvPr/>
        </p:nvSpPr>
        <p:spPr>
          <a:xfrm>
            <a:off x="4501209" y="5426821"/>
            <a:ext cx="598782" cy="2286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E52B499-A9E4-425A-8885-41786F26FA05}"/>
              </a:ext>
            </a:extLst>
          </p:cNvPr>
          <p:cNvCxnSpPr>
            <a:cxnSpLocks/>
            <a:stCxn id="20" idx="6"/>
            <a:endCxn id="17" idx="1"/>
          </p:cNvCxnSpPr>
          <p:nvPr/>
        </p:nvCxnSpPr>
        <p:spPr>
          <a:xfrm>
            <a:off x="1714500" y="2917607"/>
            <a:ext cx="2588535" cy="230500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255F62B3-566C-4470-8091-746173607060}"/>
              </a:ext>
            </a:extLst>
          </p:cNvPr>
          <p:cNvSpPr/>
          <p:nvPr/>
        </p:nvSpPr>
        <p:spPr>
          <a:xfrm>
            <a:off x="4343400" y="5745766"/>
            <a:ext cx="914400" cy="327141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5DF2BF2-58DF-4059-8F67-A2021A60F048}"/>
              </a:ext>
            </a:extLst>
          </p:cNvPr>
          <p:cNvSpPr txBox="1"/>
          <p:nvPr/>
        </p:nvSpPr>
        <p:spPr>
          <a:xfrm>
            <a:off x="1181100" y="5401506"/>
            <a:ext cx="18419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Souscrire / S’abonner à un produit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DA96333-9106-4E74-BC50-8F3399735D04}"/>
              </a:ext>
            </a:extLst>
          </p:cNvPr>
          <p:cNvCxnSpPr>
            <a:cxnSpLocks/>
            <a:stCxn id="36" idx="2"/>
            <a:endCxn id="37" idx="3"/>
          </p:cNvCxnSpPr>
          <p:nvPr/>
        </p:nvCxnSpPr>
        <p:spPr>
          <a:xfrm flipH="1" flipV="1">
            <a:off x="3023063" y="5655422"/>
            <a:ext cx="1320337" cy="25391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EDBB2FCB-46E5-4BAD-9E54-28C38961F683}"/>
              </a:ext>
            </a:extLst>
          </p:cNvPr>
          <p:cNvSpPr txBox="1"/>
          <p:nvPr/>
        </p:nvSpPr>
        <p:spPr>
          <a:xfrm>
            <a:off x="7089489" y="4714781"/>
            <a:ext cx="1978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Liste des APIs contenus dans le produit =&gt; lien vers chaque produit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657FCF38-4656-41A2-B708-A0B60221B846}"/>
              </a:ext>
            </a:extLst>
          </p:cNvPr>
          <p:cNvCxnSpPr>
            <a:cxnSpLocks/>
            <a:stCxn id="33" idx="6"/>
            <a:endCxn id="48" idx="1"/>
          </p:cNvCxnSpPr>
          <p:nvPr/>
        </p:nvCxnSpPr>
        <p:spPr>
          <a:xfrm flipV="1">
            <a:off x="5099991" y="5176446"/>
            <a:ext cx="1989498" cy="3646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34C2A3E6-7E8C-4BE8-A7D1-4A4BA10F5D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7" r="74494" b="78061"/>
          <a:stretch/>
        </p:blipFill>
        <p:spPr>
          <a:xfrm>
            <a:off x="273700" y="463684"/>
            <a:ext cx="1936100" cy="1259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C199239F-9267-4D00-9594-13C63E0AFE92}"/>
              </a:ext>
            </a:extLst>
          </p:cNvPr>
          <p:cNvSpPr/>
          <p:nvPr/>
        </p:nvSpPr>
        <p:spPr>
          <a:xfrm>
            <a:off x="1060867" y="1328612"/>
            <a:ext cx="628085" cy="311001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245B833-14F3-473A-A458-27F07E216634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1060867" y="1639613"/>
            <a:ext cx="314043" cy="90180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6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98460C-EB2D-4769-B49F-B5465D8F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1597"/>
            <a:ext cx="22193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S’abonner aux produits</a:t>
            </a:r>
            <a:endParaRPr lang="fr-FR" sz="2000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6B2372F-8EDD-49ED-A37E-7BCDA4F72DE1}"/>
              </a:ext>
            </a:extLst>
          </p:cNvPr>
          <p:cNvSpPr/>
          <p:nvPr/>
        </p:nvSpPr>
        <p:spPr>
          <a:xfrm>
            <a:off x="381001" y="2971800"/>
            <a:ext cx="2577900" cy="761999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767AFF3-0E08-445E-9994-60B8D9F52AEA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432783" y="3733799"/>
            <a:ext cx="237168" cy="30480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61B01EA-9BFE-459F-B073-378FF79AC355}"/>
              </a:ext>
            </a:extLst>
          </p:cNvPr>
          <p:cNvSpPr txBox="1"/>
          <p:nvPr/>
        </p:nvSpPr>
        <p:spPr>
          <a:xfrm>
            <a:off x="329327" y="4038600"/>
            <a:ext cx="2206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Libellé de l’abonnement + confirmation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0DD9B86-8C9E-473F-909E-7E65D8AB1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339714"/>
            <a:ext cx="3352800" cy="126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316E7A2-FCE1-485D-896B-0DE3E06BC82F}"/>
              </a:ext>
            </a:extLst>
          </p:cNvPr>
          <p:cNvCxnSpPr>
            <a:cxnSpLocks/>
          </p:cNvCxnSpPr>
          <p:nvPr/>
        </p:nvCxnSpPr>
        <p:spPr>
          <a:xfrm flipV="1">
            <a:off x="2932013" y="2971799"/>
            <a:ext cx="2756099" cy="3810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EA52D77-32D6-48E5-ADEE-0EC7E2BE34B2}"/>
              </a:ext>
            </a:extLst>
          </p:cNvPr>
          <p:cNvSpPr txBox="1"/>
          <p:nvPr/>
        </p:nvSpPr>
        <p:spPr>
          <a:xfrm>
            <a:off x="3455165" y="1905000"/>
            <a:ext cx="33528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Un email de confirmation vous est envoyé et vous informe qu’un administrateur doit valider la demande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7580E02-34BE-4457-B18E-A6E2D3054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546431"/>
            <a:ext cx="3352800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7BD1901-0EFB-431C-938B-CA41FD0F2983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flipH="1">
            <a:off x="4800600" y="3603885"/>
            <a:ext cx="2590800" cy="94254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B62451E6-4F57-4456-8212-92AEF27893C5}"/>
              </a:ext>
            </a:extLst>
          </p:cNvPr>
          <p:cNvSpPr txBox="1"/>
          <p:nvPr/>
        </p:nvSpPr>
        <p:spPr>
          <a:xfrm>
            <a:off x="6477000" y="4292515"/>
            <a:ext cx="28956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Suite à la validation de l’administrateur, un nouvel email vous en donne a confirmation. Vous pouvez à présent « consommer » les APIs.</a:t>
            </a:r>
          </a:p>
        </p:txBody>
      </p:sp>
    </p:spTree>
    <p:extLst>
      <p:ext uri="{BB962C8B-B14F-4D97-AF65-F5344CB8AC3E}">
        <p14:creationId xmlns:p14="http://schemas.microsoft.com/office/powerpoint/2010/main" val="17107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882" y="279433"/>
            <a:ext cx="5701918" cy="354271"/>
          </a:xfrm>
        </p:spPr>
        <p:txBody>
          <a:bodyPr/>
          <a:lstStyle/>
          <a:p>
            <a:r>
              <a:rPr lang="fr-FR" dirty="0"/>
              <a:t>Les abonnements en production</a:t>
            </a:r>
            <a:endParaRPr lang="fr-FR" sz="20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62451E6-4F57-4456-8212-92AEF27893C5}"/>
              </a:ext>
            </a:extLst>
          </p:cNvPr>
          <p:cNvSpPr txBox="1"/>
          <p:nvPr/>
        </p:nvSpPr>
        <p:spPr>
          <a:xfrm>
            <a:off x="457200" y="1600200"/>
            <a:ext cx="3830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Les abonnements sont liés à votre compte…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922E46-AB81-41DB-9FE0-E659033D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431552"/>
            <a:ext cx="2289812" cy="152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035B32A-643F-400C-B48B-74BC236DCABF}"/>
              </a:ext>
            </a:extLst>
          </p:cNvPr>
          <p:cNvCxnSpPr>
            <a:cxnSpLocks/>
            <a:stCxn id="40" idx="2"/>
            <a:endCxn id="4" idx="0"/>
          </p:cNvCxnSpPr>
          <p:nvPr/>
        </p:nvCxnSpPr>
        <p:spPr>
          <a:xfrm>
            <a:off x="2372507" y="1900282"/>
            <a:ext cx="1439399" cy="5312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89178121-209D-4CE5-BFE0-12A5650BB238}"/>
              </a:ext>
            </a:extLst>
          </p:cNvPr>
          <p:cNvSpPr txBox="1"/>
          <p:nvPr/>
        </p:nvSpPr>
        <p:spPr>
          <a:xfrm>
            <a:off x="4419600" y="4335853"/>
            <a:ext cx="3830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…la clé d’abonnement également !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B1175B5-FC61-4DD0-9EC6-39D7E95F734C}"/>
              </a:ext>
            </a:extLst>
          </p:cNvPr>
          <p:cNvSpPr txBox="1"/>
          <p:nvPr/>
        </p:nvSpPr>
        <p:spPr>
          <a:xfrm>
            <a:off x="630213" y="4868108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4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 usage en production, veillez à utiliser un compte de service pour générer la clé d’abonnement</a:t>
            </a:r>
          </a:p>
        </p:txBody>
      </p:sp>
    </p:spTree>
    <p:extLst>
      <p:ext uri="{BB962C8B-B14F-4D97-AF65-F5344CB8AC3E}">
        <p14:creationId xmlns:p14="http://schemas.microsoft.com/office/powerpoint/2010/main" val="18020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81A304-9000-4683-99AD-5C35D7CA7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7"/>
          <a:stretch/>
        </p:blipFill>
        <p:spPr>
          <a:xfrm>
            <a:off x="1764478" y="1769246"/>
            <a:ext cx="1874044" cy="168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err="1"/>
              <a:t>sandbox</a:t>
            </a:r>
            <a:endParaRPr lang="fr-FR" sz="2000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6B2372F-8EDD-49ED-A37E-7BCDA4F72DE1}"/>
              </a:ext>
            </a:extLst>
          </p:cNvPr>
          <p:cNvSpPr/>
          <p:nvPr/>
        </p:nvSpPr>
        <p:spPr>
          <a:xfrm>
            <a:off x="1600200" y="2990850"/>
            <a:ext cx="609600" cy="2286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767AFF3-0E08-445E-9994-60B8D9F52AE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990600" y="1600200"/>
            <a:ext cx="698874" cy="142412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61B01EA-9BFE-459F-B073-378FF79AC355}"/>
              </a:ext>
            </a:extLst>
          </p:cNvPr>
          <p:cNvSpPr txBox="1"/>
          <p:nvPr/>
        </p:nvSpPr>
        <p:spPr>
          <a:xfrm>
            <a:off x="152400" y="1001065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Parmi tous les produits accessibles, l’un est un peu particulier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A8E5055-F240-4317-BF62-037FEFD0D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719780"/>
            <a:ext cx="2390775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9954553-AE0A-4D88-B83C-C334ED729CE9}"/>
              </a:ext>
            </a:extLst>
          </p:cNvPr>
          <p:cNvCxnSpPr>
            <a:cxnSpLocks/>
            <a:stCxn id="20" idx="6"/>
            <a:endCxn id="11" idx="1"/>
          </p:cNvCxnSpPr>
          <p:nvPr/>
        </p:nvCxnSpPr>
        <p:spPr>
          <a:xfrm flipV="1">
            <a:off x="2209800" y="2219843"/>
            <a:ext cx="2647950" cy="88530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5AB9D3B8-D37D-492A-850A-5C3F98877A50}"/>
              </a:ext>
            </a:extLst>
          </p:cNvPr>
          <p:cNvSpPr txBox="1"/>
          <p:nvPr/>
        </p:nvSpPr>
        <p:spPr>
          <a:xfrm>
            <a:off x="5791200" y="2853637"/>
            <a:ext cx="3429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Il donne accès à toutes les APIs sans avoir à faire valider votre souscription par un administrateur…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8E515E6-831E-4277-B875-F68E83CDE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260" y="4010842"/>
            <a:ext cx="2264541" cy="204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EE6DBDB-4A72-4C37-AFC2-545E5B188814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670674" y="2719905"/>
            <a:ext cx="2382464" cy="123455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A670644E-C0CF-4A1E-8FA3-25DE82C8FB56}"/>
              </a:ext>
            </a:extLst>
          </p:cNvPr>
          <p:cNvSpPr/>
          <p:nvPr/>
        </p:nvSpPr>
        <p:spPr>
          <a:xfrm>
            <a:off x="1384673" y="5715000"/>
            <a:ext cx="2349127" cy="367144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401DAFA-E864-4AA4-9716-2513F8591105}"/>
              </a:ext>
            </a:extLst>
          </p:cNvPr>
          <p:cNvSpPr txBox="1"/>
          <p:nvPr/>
        </p:nvSpPr>
        <p:spPr>
          <a:xfrm>
            <a:off x="3819525" y="4014531"/>
            <a:ext cx="3429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…MAIS avec toutes les opérations des APIs accessibles en mode simulation (MOCK).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9AFFF0F-2074-40D3-90AA-9553A9AC2B4E}"/>
              </a:ext>
            </a:extLst>
          </p:cNvPr>
          <p:cNvSpPr txBox="1"/>
          <p:nvPr/>
        </p:nvSpPr>
        <p:spPr>
          <a:xfrm>
            <a:off x="4800600" y="5131501"/>
            <a:ext cx="395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Ce produit, en apparence inutile, peut s’avérer intéressant pour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Parcourir les APIS et leur modèle métier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Mettre au point les codes d’appel</a:t>
            </a:r>
          </a:p>
        </p:txBody>
      </p:sp>
    </p:spTree>
    <p:extLst>
      <p:ext uri="{BB962C8B-B14F-4D97-AF65-F5344CB8AC3E}">
        <p14:creationId xmlns:p14="http://schemas.microsoft.com/office/powerpoint/2010/main" val="381251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771900" cy="430887"/>
          </a:xfrm>
        </p:spPr>
        <p:txBody>
          <a:bodyPr/>
          <a:lstStyle/>
          <a:p>
            <a:r>
              <a:rPr lang="fr-FR" dirty="0"/>
              <a:t>Les APIS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171950" y="3881719"/>
            <a:ext cx="4629150" cy="1873205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La liste des APIs</a:t>
            </a:r>
            <a:endParaRPr lang="fr-FR" dirty="0"/>
          </a:p>
          <a:p>
            <a:r>
              <a:rPr lang="fr-FR" dirty="0">
                <a:solidFill>
                  <a:schemeClr val="accent3"/>
                </a:solidFill>
              </a:rPr>
              <a:t>Les méthodes des APIs</a:t>
            </a:r>
          </a:p>
          <a:p>
            <a:r>
              <a:rPr lang="fr-FR" dirty="0">
                <a:solidFill>
                  <a:schemeClr val="accent3"/>
                </a:solidFill>
              </a:rPr>
              <a:t>Gestion E2 / E3</a:t>
            </a:r>
          </a:p>
          <a:p>
            <a:r>
              <a:rPr lang="fr-FR" dirty="0">
                <a:solidFill>
                  <a:schemeClr val="accent3"/>
                </a:solidFill>
              </a:rPr>
              <a:t>Try </a:t>
            </a:r>
            <a:r>
              <a:rPr lang="fr-FR" dirty="0" err="1">
                <a:solidFill>
                  <a:schemeClr val="accent3"/>
                </a:solidFill>
              </a:rPr>
              <a:t>it</a:t>
            </a:r>
            <a:r>
              <a:rPr lang="fr-FR" dirty="0">
                <a:solidFill>
                  <a:schemeClr val="accent3"/>
                </a:solidFill>
              </a:rPr>
              <a:t> !</a:t>
            </a:r>
          </a:p>
          <a:p>
            <a:r>
              <a:rPr lang="fr-FR" dirty="0">
                <a:solidFill>
                  <a:schemeClr val="accent3"/>
                </a:solidFill>
              </a:rPr>
              <a:t>Déclarer un problème</a:t>
            </a:r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0" r="14850"/>
          <a:stretch>
            <a:fillRect/>
          </a:stretch>
        </p:blipFill>
        <p:spPr/>
      </p:pic>
      <p:sp>
        <p:nvSpPr>
          <p:cNvPr id="7" name="Espace réservé du numéro de diapositiv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701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897A12E-2D59-4588-A8B6-9C8E3C13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55" y="1942017"/>
            <a:ext cx="2631182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AB0D93F-DC29-43DD-B14F-AD348242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62400"/>
            <a:ext cx="1537452" cy="182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liste des APIS - </a:t>
            </a:r>
            <a:r>
              <a:rPr lang="fr-FR" sz="2000" dirty="0"/>
              <a:t>(1/2)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43899B-ABF6-4291-B599-E38B3C4F336D}"/>
              </a:ext>
            </a:extLst>
          </p:cNvPr>
          <p:cNvSpPr txBox="1"/>
          <p:nvPr/>
        </p:nvSpPr>
        <p:spPr>
          <a:xfrm>
            <a:off x="185533" y="2921169"/>
            <a:ext cx="1795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 défaut, les APIs sont regroupés par tags. Plusieurs APIs peuvent avoir le même tag et inversement, une API peut avoir plusieurs tags.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6265499-3AD9-47B8-B8AA-90D2427E9EBF}"/>
              </a:ext>
            </a:extLst>
          </p:cNvPr>
          <p:cNvSpPr/>
          <p:nvPr/>
        </p:nvSpPr>
        <p:spPr>
          <a:xfrm>
            <a:off x="3200400" y="2515499"/>
            <a:ext cx="509529" cy="26201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9D42AD8-5748-4146-B8E9-B2F579A23016}"/>
              </a:ext>
            </a:extLst>
          </p:cNvPr>
          <p:cNvCxnSpPr>
            <a:cxnSpLocks/>
            <a:stCxn id="6" idx="5"/>
            <a:endCxn id="4" idx="1"/>
          </p:cNvCxnSpPr>
          <p:nvPr/>
        </p:nvCxnSpPr>
        <p:spPr>
          <a:xfrm>
            <a:off x="3635310" y="2739141"/>
            <a:ext cx="2384490" cy="213527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00085DB-FBFC-46FB-A5A0-D4B9BEE1AE82}"/>
              </a:ext>
            </a:extLst>
          </p:cNvPr>
          <p:cNvSpPr txBox="1"/>
          <p:nvPr/>
        </p:nvSpPr>
        <p:spPr>
          <a:xfrm>
            <a:off x="5265852" y="3383118"/>
            <a:ext cx="364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Un sélecteur d’affichage permet de passer en mode ordonné alphabétiquement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4A64F09-1D9E-433A-ABB7-CA517677893C}"/>
              </a:ext>
            </a:extLst>
          </p:cNvPr>
          <p:cNvSpPr/>
          <p:nvPr/>
        </p:nvSpPr>
        <p:spPr>
          <a:xfrm>
            <a:off x="3138014" y="2051622"/>
            <a:ext cx="1750168" cy="354272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1E3A3E-891D-4487-B682-C53135D73D9D}"/>
              </a:ext>
            </a:extLst>
          </p:cNvPr>
          <p:cNvSpPr txBox="1"/>
          <p:nvPr/>
        </p:nvSpPr>
        <p:spPr>
          <a:xfrm>
            <a:off x="5278293" y="1667757"/>
            <a:ext cx="364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Un filtre peut s’appliquer (soit sur le nom, soit sur les tags)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94EF743-285E-431D-AEFF-2955FC542923}"/>
              </a:ext>
            </a:extLst>
          </p:cNvPr>
          <p:cNvCxnSpPr>
            <a:cxnSpLocks/>
            <a:stCxn id="12" idx="7"/>
            <a:endCxn id="13" idx="1"/>
          </p:cNvCxnSpPr>
          <p:nvPr/>
        </p:nvCxnSpPr>
        <p:spPr>
          <a:xfrm flipV="1">
            <a:off x="4631876" y="1921673"/>
            <a:ext cx="646417" cy="1818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22FEBDC8-C3E7-4474-BA03-74BC9E65FCB9}"/>
              </a:ext>
            </a:extLst>
          </p:cNvPr>
          <p:cNvSpPr/>
          <p:nvPr/>
        </p:nvSpPr>
        <p:spPr>
          <a:xfrm>
            <a:off x="1834652" y="4828770"/>
            <a:ext cx="1289548" cy="3048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C12053E-E404-47DA-8E2D-B003C32F6A45}"/>
              </a:ext>
            </a:extLst>
          </p:cNvPr>
          <p:cNvSpPr txBox="1"/>
          <p:nvPr/>
        </p:nvSpPr>
        <p:spPr>
          <a:xfrm>
            <a:off x="920260" y="5528615"/>
            <a:ext cx="21218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Gestion de la pagination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CECED2F-4111-45DD-920D-7B5BFCD885A3}"/>
              </a:ext>
            </a:extLst>
          </p:cNvPr>
          <p:cNvCxnSpPr>
            <a:cxnSpLocks/>
            <a:stCxn id="17" idx="4"/>
            <a:endCxn id="19" idx="0"/>
          </p:cNvCxnSpPr>
          <p:nvPr/>
        </p:nvCxnSpPr>
        <p:spPr>
          <a:xfrm flipH="1">
            <a:off x="1981200" y="5133570"/>
            <a:ext cx="498226" cy="39504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450BED8-FEA1-49FF-A4D9-2D948E79A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7" r="74494" b="78061"/>
          <a:stretch/>
        </p:blipFill>
        <p:spPr>
          <a:xfrm>
            <a:off x="273700" y="463684"/>
            <a:ext cx="1936100" cy="1259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3687BA01-06DD-4A90-9C2C-7FAB27739DB3}"/>
              </a:ext>
            </a:extLst>
          </p:cNvPr>
          <p:cNvSpPr/>
          <p:nvPr/>
        </p:nvSpPr>
        <p:spPr>
          <a:xfrm>
            <a:off x="599078" y="1356756"/>
            <a:ext cx="628085" cy="311001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8DC5A8D-C48A-411B-8451-61D16194AB71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913121" y="1667757"/>
            <a:ext cx="921531" cy="62321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2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6E06295-C123-4AE7-B81C-8F753AED8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32" b="54139"/>
          <a:stretch/>
        </p:blipFill>
        <p:spPr>
          <a:xfrm>
            <a:off x="2819400" y="2506137"/>
            <a:ext cx="2133600" cy="220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liste des APIS – </a:t>
            </a:r>
            <a:r>
              <a:rPr lang="fr-FR" sz="2000" dirty="0"/>
              <a:t>(2/2)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1E3A3E-891D-4487-B682-C53135D73D9D}"/>
              </a:ext>
            </a:extLst>
          </p:cNvPr>
          <p:cNvSpPr txBox="1"/>
          <p:nvPr/>
        </p:nvSpPr>
        <p:spPr>
          <a:xfrm>
            <a:off x="457200" y="1752600"/>
            <a:ext cx="364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Certaines APIS peuvent avoir plusieurs versions (tout évolue…)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F093132-0C27-4A07-B1DA-23B7546AE3F2}"/>
              </a:ext>
            </a:extLst>
          </p:cNvPr>
          <p:cNvSpPr txBox="1"/>
          <p:nvPr/>
        </p:nvSpPr>
        <p:spPr>
          <a:xfrm>
            <a:off x="5483567" y="1798766"/>
            <a:ext cx="364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Sous réserve que toutes les versions aient été associées à des produits auxquels vous avez souscrit, vous voyez l ’ensemble de ces versions dans la liste des APIS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C00000-9C34-48CA-ABFF-74FFA437DCF2}"/>
              </a:ext>
            </a:extLst>
          </p:cNvPr>
          <p:cNvSpPr txBox="1"/>
          <p:nvPr/>
        </p:nvSpPr>
        <p:spPr>
          <a:xfrm>
            <a:off x="228600" y="4952942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 défaut tous les développeur verront la version « 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sandbox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 ».</a:t>
            </a:r>
          </a:p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Comme indiqué plus haut, il s’agit d’une version de l’API sans back office. </a:t>
            </a:r>
          </a:p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Elle permet de donné des informations techniques sur l’API (paramètres, objets de retour…) et de mettre au point son code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25B306A-C222-4F12-BC74-69B8BD2A6AC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990600" y="3998216"/>
            <a:ext cx="2125428" cy="87858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8083CCE-411E-4888-923A-0896981B4159}"/>
              </a:ext>
            </a:extLst>
          </p:cNvPr>
          <p:cNvSpPr/>
          <p:nvPr/>
        </p:nvSpPr>
        <p:spPr>
          <a:xfrm>
            <a:off x="3036183" y="3762833"/>
            <a:ext cx="545218" cy="275768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42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3070622" cy="1292662"/>
          </a:xfrm>
        </p:spPr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aPIM</a:t>
            </a:r>
            <a:r>
              <a:rPr lang="fr-FR" dirty="0"/>
              <a:t>, c’est quoi ?</a:t>
            </a:r>
          </a:p>
          <a:p>
            <a:pPr lvl="1"/>
            <a:r>
              <a:rPr lang="fr-FR" sz="1400" dirty="0">
                <a:hlinkClick r:id="rId3" action="ppaction://hlinksldjump"/>
              </a:rPr>
              <a:t>L’APIM dans notre SI</a:t>
            </a:r>
            <a:endParaRPr lang="fr-FR" sz="1400" dirty="0"/>
          </a:p>
          <a:p>
            <a:pPr lvl="1"/>
            <a:r>
              <a:rPr lang="fr-FR" sz="1400" dirty="0">
                <a:hlinkClick r:id="rId4" action="ppaction://hlinksldjump"/>
              </a:rPr>
              <a:t>Organisation de l’APIM</a:t>
            </a:r>
            <a:endParaRPr lang="fr-FR" sz="1400" dirty="0"/>
          </a:p>
          <a:p>
            <a:pPr lvl="1"/>
            <a:r>
              <a:rPr lang="fr-FR" sz="1400" dirty="0">
                <a:hlinkClick r:id="rId5" action="ppaction://hlinksldjump"/>
              </a:rPr>
              <a:t>Attention !!!</a:t>
            </a:r>
            <a:endParaRPr lang="fr-FR" sz="1400" dirty="0"/>
          </a:p>
          <a:p>
            <a:pPr lvl="1"/>
            <a:r>
              <a:rPr lang="fr-FR" sz="1400" dirty="0">
                <a:hlinkClick r:id="rId6" action="ppaction://hlinksldjump"/>
              </a:rPr>
              <a:t>Appeler une API REST : Principes</a:t>
            </a:r>
            <a:endParaRPr lang="fr-FR" sz="1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5638800" y="1390650"/>
            <a:ext cx="3070622" cy="1292662"/>
          </a:xfrm>
        </p:spPr>
        <p:txBody>
          <a:bodyPr/>
          <a:lstStyle/>
          <a:p>
            <a:r>
              <a:rPr lang="fr-FR" dirty="0"/>
              <a:t>Le portail de l’APIM</a:t>
            </a:r>
          </a:p>
          <a:p>
            <a:pPr lvl="1"/>
            <a:r>
              <a:rPr lang="fr-FR" sz="1400" dirty="0">
                <a:hlinkClick r:id="rId7" action="ppaction://hlinksldjump"/>
              </a:rPr>
              <a:t>Se connecter avec un compte Colas</a:t>
            </a:r>
            <a:endParaRPr lang="fr-FR" sz="1400" dirty="0"/>
          </a:p>
          <a:p>
            <a:pPr lvl="1"/>
            <a:r>
              <a:rPr lang="fr-FR" sz="1400" dirty="0">
                <a:hlinkClick r:id="rId8" action="ppaction://hlinksldjump"/>
              </a:rPr>
              <a:t>Se connecter sans compte Colas</a:t>
            </a:r>
            <a:endParaRPr lang="fr-FR" sz="1400" dirty="0"/>
          </a:p>
          <a:p>
            <a:pPr lvl="1"/>
            <a:r>
              <a:rPr lang="fr-FR" sz="1400" dirty="0">
                <a:hlinkClick r:id="rId9" action="ppaction://hlinksldjump"/>
              </a:rPr>
              <a:t>La navigation</a:t>
            </a:r>
            <a:endParaRPr lang="fr-FR" sz="14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920684" y="3015395"/>
            <a:ext cx="3070622" cy="1677382"/>
          </a:xfrm>
        </p:spPr>
        <p:txBody>
          <a:bodyPr/>
          <a:lstStyle/>
          <a:p>
            <a:r>
              <a:rPr lang="fr-FR" dirty="0"/>
              <a:t>Les Produits</a:t>
            </a:r>
          </a:p>
          <a:p>
            <a:pPr lvl="1"/>
            <a:endParaRPr lang="fr-FR" dirty="0"/>
          </a:p>
          <a:p>
            <a:pPr lvl="1"/>
            <a:r>
              <a:rPr lang="fr-FR" sz="1400" dirty="0">
                <a:hlinkClick r:id="rId10" action="ppaction://hlinksldjump"/>
              </a:rPr>
              <a:t>La liste des produits</a:t>
            </a:r>
            <a:endParaRPr lang="fr-FR" sz="1400" dirty="0"/>
          </a:p>
          <a:p>
            <a:pPr lvl="1"/>
            <a:r>
              <a:rPr lang="fr-FR" sz="1400" dirty="0">
                <a:hlinkClick r:id="rId11" action="ppaction://hlinksldjump"/>
              </a:rPr>
              <a:t>S’abonner aux produits</a:t>
            </a:r>
            <a:endParaRPr lang="fr-FR" sz="1400" dirty="0"/>
          </a:p>
          <a:p>
            <a:pPr lvl="1"/>
            <a:r>
              <a:rPr lang="fr-FR" sz="1400" dirty="0">
                <a:hlinkClick r:id="rId12" action="ppaction://hlinksldjump"/>
              </a:rPr>
              <a:t>Les abonnements en production</a:t>
            </a:r>
            <a:endParaRPr lang="fr-FR" sz="1400" dirty="0"/>
          </a:p>
          <a:p>
            <a:pPr lvl="1"/>
            <a:r>
              <a:rPr lang="fr-FR" sz="1400" dirty="0">
                <a:hlinkClick r:id="rId13" action="ppaction://hlinksldjump"/>
              </a:rPr>
              <a:t>La </a:t>
            </a:r>
            <a:r>
              <a:rPr lang="fr-FR" sz="1400" dirty="0" err="1">
                <a:hlinkClick r:id="rId13" action="ppaction://hlinksldjump"/>
              </a:rPr>
              <a:t>sandbox</a:t>
            </a:r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638800" y="4648200"/>
            <a:ext cx="3070622" cy="1938992"/>
          </a:xfrm>
        </p:spPr>
        <p:txBody>
          <a:bodyPr/>
          <a:lstStyle/>
          <a:p>
            <a:pPr>
              <a:buFont typeface="+mj-lt"/>
              <a:buAutoNum type="arabicPeriod" startAt="6"/>
            </a:pPr>
            <a:r>
              <a:rPr lang="fr-FR" dirty="0"/>
              <a:t>Consommer les APIs</a:t>
            </a:r>
          </a:p>
          <a:p>
            <a:pPr lvl="1"/>
            <a:r>
              <a:rPr lang="fr-FR" sz="1400" dirty="0">
                <a:hlinkClick r:id="rId14" action="ppaction://hlinksldjump"/>
              </a:rPr>
              <a:t>L’authentification Azure AD</a:t>
            </a:r>
            <a:endParaRPr lang="fr-FR" sz="1400" dirty="0"/>
          </a:p>
          <a:p>
            <a:pPr lvl="1"/>
            <a:r>
              <a:rPr lang="fr-FR" sz="1400" dirty="0">
                <a:hlinkClick r:id="rId15" action="ppaction://hlinksldjump"/>
              </a:rPr>
              <a:t>Inscrire une application dans l’AD</a:t>
            </a:r>
            <a:endParaRPr lang="fr-FR" sz="1400" dirty="0"/>
          </a:p>
          <a:p>
            <a:pPr lvl="1"/>
            <a:r>
              <a:rPr lang="fr-FR" sz="1400" dirty="0">
                <a:hlinkClick r:id="rId16" action="ppaction://hlinksldjump"/>
              </a:rPr>
              <a:t>Les permissions requises d’une application</a:t>
            </a:r>
            <a:endParaRPr lang="fr-FR" sz="1400" dirty="0"/>
          </a:p>
          <a:p>
            <a:pPr lvl="1"/>
            <a:r>
              <a:rPr lang="fr-FR" sz="1400" dirty="0">
                <a:hlinkClick r:id="rId17" action="ppaction://hlinksldjump"/>
              </a:rPr>
              <a:t>Les types de permissions</a:t>
            </a:r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2</a:t>
            </a:fld>
            <a:endParaRPr lang="uk-UA" dirty="0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B46F62B7-FDAA-403D-8D0B-3718A8208E48}"/>
              </a:ext>
            </a:extLst>
          </p:cNvPr>
          <p:cNvSpPr txBox="1">
            <a:spLocks/>
          </p:cNvSpPr>
          <p:nvPr/>
        </p:nvSpPr>
        <p:spPr>
          <a:xfrm>
            <a:off x="5638800" y="3015395"/>
            <a:ext cx="3070622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39973" indent="-522874">
              <a:spcBef>
                <a:spcPts val="2000"/>
              </a:spcBef>
              <a:buSzPct val="275000"/>
              <a:buFont typeface="+mj-lt"/>
              <a:buAutoNum type="arabicPeriod" startAt="4"/>
              <a:defRPr sz="1400" b="0" i="0" cap="all" baseline="0">
                <a:solidFill>
                  <a:schemeClr val="accent6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719965" marR="0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100">
                <a:latin typeface="Eras Medium ITC" charset="0"/>
                <a:ea typeface="Eras Medium ITC" charset="0"/>
                <a:cs typeface="Eras Medium ITC" charset="0"/>
              </a:defRPr>
            </a:lvl2pPr>
            <a:lvl3pPr marL="1142942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3pPr>
            <a:lvl4pPr marL="1600120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marL="2057298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  <a:lvl6pPr marL="2285886">
              <a:defRPr>
                <a:latin typeface="+mn-lt"/>
                <a:ea typeface="+mn-ea"/>
                <a:cs typeface="+mn-cs"/>
              </a:defRPr>
            </a:lvl6pPr>
            <a:lvl7pPr marL="2743062">
              <a:defRPr>
                <a:latin typeface="+mn-lt"/>
                <a:ea typeface="+mn-ea"/>
                <a:cs typeface="+mn-cs"/>
              </a:defRPr>
            </a:lvl7pPr>
            <a:lvl8pPr marL="3200240">
              <a:defRPr>
                <a:latin typeface="+mn-lt"/>
                <a:ea typeface="+mn-ea"/>
                <a:cs typeface="+mn-cs"/>
              </a:defRPr>
            </a:lvl8pPr>
            <a:lvl9pPr marL="3657418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kern="0" dirty="0"/>
              <a:t>Les APIS</a:t>
            </a:r>
          </a:p>
          <a:p>
            <a:pPr lvl="1"/>
            <a:r>
              <a:rPr lang="fr-FR" sz="1400" kern="0" dirty="0">
                <a:solidFill>
                  <a:sysClr val="windowText" lastClr="000000"/>
                </a:solidFill>
                <a:hlinkClick r:id="rId18" action="ppaction://hlinksldjump"/>
              </a:rPr>
              <a:t>La liste des APIs</a:t>
            </a:r>
            <a:endParaRPr lang="fr-FR" sz="1400" kern="0" dirty="0">
              <a:solidFill>
                <a:sysClr val="windowText" lastClr="000000"/>
              </a:solidFill>
            </a:endParaRPr>
          </a:p>
          <a:p>
            <a:pPr lvl="1"/>
            <a:r>
              <a:rPr lang="fr-FR" sz="1400" kern="0" dirty="0">
                <a:solidFill>
                  <a:sysClr val="windowText" lastClr="000000"/>
                </a:solidFill>
                <a:hlinkClick r:id="rId19" action="ppaction://hlinksldjump"/>
              </a:rPr>
              <a:t>Gestion E2-E3</a:t>
            </a:r>
            <a:endParaRPr lang="fr-FR" sz="1400" kern="0" dirty="0">
              <a:solidFill>
                <a:sysClr val="windowText" lastClr="000000"/>
              </a:solidFill>
            </a:endParaRPr>
          </a:p>
          <a:p>
            <a:pPr lvl="1"/>
            <a:r>
              <a:rPr lang="fr-FR" sz="1400" kern="0" dirty="0">
                <a:solidFill>
                  <a:sysClr val="windowText" lastClr="000000"/>
                </a:solidFill>
                <a:hlinkClick r:id="rId20" action="ppaction://hlinksldjump"/>
              </a:rPr>
              <a:t>La liste des méthodes</a:t>
            </a:r>
            <a:endParaRPr lang="fr-FR" sz="1400" kern="0" dirty="0">
              <a:solidFill>
                <a:sysClr val="windowText" lastClr="000000"/>
              </a:solidFill>
            </a:endParaRPr>
          </a:p>
          <a:p>
            <a:pPr lvl="1"/>
            <a:r>
              <a:rPr lang="fr-FR" sz="1400" kern="0" dirty="0">
                <a:solidFill>
                  <a:sysClr val="windowText" lastClr="000000"/>
                </a:solidFill>
                <a:hlinkClick r:id="rId21" action="ppaction://hlinksldjump"/>
              </a:rPr>
              <a:t>Try </a:t>
            </a:r>
            <a:r>
              <a:rPr lang="fr-FR" sz="1400" kern="0" dirty="0" err="1">
                <a:solidFill>
                  <a:sysClr val="windowText" lastClr="000000"/>
                </a:solidFill>
                <a:hlinkClick r:id="rId21" action="ppaction://hlinksldjump"/>
              </a:rPr>
              <a:t>it</a:t>
            </a:r>
            <a:r>
              <a:rPr lang="fr-FR" sz="1400" kern="0" dirty="0">
                <a:solidFill>
                  <a:sysClr val="windowText" lastClr="000000"/>
                </a:solidFill>
                <a:hlinkClick r:id="rId21" action="ppaction://hlinksldjump"/>
              </a:rPr>
              <a:t> !</a:t>
            </a:r>
            <a:endParaRPr lang="fr-FR" sz="1400" kern="0" dirty="0">
              <a:solidFill>
                <a:sysClr val="windowText" lastClr="000000"/>
              </a:solidFill>
            </a:endParaRPr>
          </a:p>
          <a:p>
            <a:pPr lvl="1"/>
            <a:r>
              <a:rPr lang="fr-FR" sz="1400" kern="0" dirty="0">
                <a:solidFill>
                  <a:sysClr val="windowText" lastClr="000000"/>
                </a:solidFill>
                <a:hlinkClick r:id="rId22" action="ppaction://hlinksldjump"/>
              </a:rPr>
              <a:t>Déclarer un problème</a:t>
            </a:r>
            <a:endParaRPr lang="fr-FR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FF2E314D-8BE0-411C-8D3B-FE4428B69051}"/>
              </a:ext>
            </a:extLst>
          </p:cNvPr>
          <p:cNvSpPr txBox="1">
            <a:spLocks/>
          </p:cNvSpPr>
          <p:nvPr/>
        </p:nvSpPr>
        <p:spPr>
          <a:xfrm>
            <a:off x="914400" y="4648200"/>
            <a:ext cx="307062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39973" indent="-522874">
              <a:spcBef>
                <a:spcPts val="2000"/>
              </a:spcBef>
              <a:buSzPct val="275000"/>
              <a:buFont typeface="+mj-lt"/>
              <a:buAutoNum type="arabicPeriod" startAt="4"/>
              <a:defRPr sz="1400" b="0" i="0" cap="all" baseline="0">
                <a:solidFill>
                  <a:schemeClr val="accent6"/>
                </a:solidFill>
                <a:latin typeface="Eras Demi ITC" charset="0"/>
                <a:ea typeface="Eras Demi ITC" charset="0"/>
                <a:cs typeface="Eras Demi ITC" charset="0"/>
              </a:defRPr>
            </a:lvl1pPr>
            <a:lvl2pPr marL="719965" marR="0" indent="-179992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100">
                <a:latin typeface="Eras Medium ITC" charset="0"/>
                <a:ea typeface="Eras Medium ITC" charset="0"/>
                <a:cs typeface="Eras Medium ITC" charset="0"/>
              </a:defRPr>
            </a:lvl2pPr>
            <a:lvl3pPr marL="1142942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3pPr>
            <a:lvl4pPr marL="1600120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4pPr>
            <a:lvl5pPr marL="2057298" indent="-228589">
              <a:buSzPct val="200000"/>
              <a:buFont typeface="+mj-lt"/>
              <a:buAutoNum type="arabicPeriod"/>
              <a:defRPr sz="1100">
                <a:latin typeface="ITC Eras Book" charset="0"/>
                <a:ea typeface="ITC Eras Book" charset="0"/>
                <a:cs typeface="ITC Eras Book" charset="0"/>
              </a:defRPr>
            </a:lvl5pPr>
            <a:lvl6pPr marL="2285886">
              <a:defRPr>
                <a:latin typeface="+mn-lt"/>
                <a:ea typeface="+mn-ea"/>
                <a:cs typeface="+mn-cs"/>
              </a:defRPr>
            </a:lvl6pPr>
            <a:lvl7pPr marL="2743062">
              <a:defRPr>
                <a:latin typeface="+mn-lt"/>
                <a:ea typeface="+mn-ea"/>
                <a:cs typeface="+mn-cs"/>
              </a:defRPr>
            </a:lvl7pPr>
            <a:lvl8pPr marL="3200240">
              <a:defRPr>
                <a:latin typeface="+mn-lt"/>
                <a:ea typeface="+mn-ea"/>
                <a:cs typeface="+mn-cs"/>
              </a:defRPr>
            </a:lvl8pPr>
            <a:lvl9pPr marL="3657418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+mj-lt"/>
              <a:buAutoNum type="arabicPeriod" startAt="5"/>
            </a:pPr>
            <a:r>
              <a:rPr lang="fr-FR" kern="0" dirty="0"/>
              <a:t>Gestion des comptes</a:t>
            </a:r>
          </a:p>
          <a:p>
            <a:pPr lvl="1"/>
            <a:r>
              <a:rPr lang="fr-FR" sz="1400" kern="0" dirty="0">
                <a:solidFill>
                  <a:sysClr val="windowText" lastClr="000000"/>
                </a:solidFill>
                <a:hlinkClick r:id="rId23" action="ppaction://hlinksldjump"/>
              </a:rPr>
              <a:t>Gérer son profil</a:t>
            </a:r>
            <a:endParaRPr lang="fr-FR" sz="1400" kern="0" dirty="0">
              <a:solidFill>
                <a:sysClr val="windowText" lastClr="000000"/>
              </a:solidFill>
            </a:endParaRPr>
          </a:p>
          <a:p>
            <a:pPr lvl="1"/>
            <a:r>
              <a:rPr lang="fr-FR" sz="1400" kern="0" dirty="0">
                <a:solidFill>
                  <a:sysClr val="windowText" lastClr="000000"/>
                </a:solidFill>
                <a:hlinkClick r:id="rId24" action="ppaction://hlinksldjump"/>
              </a:rPr>
              <a:t>Suivre ses abonnements</a:t>
            </a:r>
            <a:endParaRPr lang="fr-FR" sz="1400" kern="0" dirty="0">
              <a:solidFill>
                <a:sysClr val="windowText" lastClr="000000"/>
              </a:solidFill>
            </a:endParaRPr>
          </a:p>
          <a:p>
            <a:pPr lvl="1"/>
            <a:r>
              <a:rPr lang="fr-FR" sz="1400" kern="0" dirty="0">
                <a:solidFill>
                  <a:sysClr val="windowText" lastClr="000000"/>
                </a:solidFill>
                <a:hlinkClick r:id="rId25" action="ppaction://hlinksldjump"/>
              </a:rPr>
              <a:t>Statistiques et supervision</a:t>
            </a:r>
            <a:endParaRPr lang="fr-FR" sz="1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54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897A12E-2D59-4588-A8B6-9C8E3C132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73" r="55781" b="31558"/>
          <a:stretch/>
        </p:blipFill>
        <p:spPr>
          <a:xfrm>
            <a:off x="2481666" y="2370383"/>
            <a:ext cx="2743200" cy="221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E2 / E3</a:t>
            </a:r>
            <a:endParaRPr lang="fr-FR" sz="20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4A64F09-1D9E-433A-ABB7-CA517677893C}"/>
              </a:ext>
            </a:extLst>
          </p:cNvPr>
          <p:cNvSpPr/>
          <p:nvPr/>
        </p:nvSpPr>
        <p:spPr>
          <a:xfrm>
            <a:off x="2700196" y="3174805"/>
            <a:ext cx="1750168" cy="50839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1E3A3E-891D-4487-B682-C53135D73D9D}"/>
              </a:ext>
            </a:extLst>
          </p:cNvPr>
          <p:cNvSpPr txBox="1"/>
          <p:nvPr/>
        </p:nvSpPr>
        <p:spPr>
          <a:xfrm>
            <a:off x="5457131" y="2209800"/>
            <a:ext cx="364954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Les version des APIS dédiées à E2 seront toujours préfixées par e2-xxx.</a:t>
            </a:r>
          </a:p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Dans cet exemple, nous voyons que e2 apparait 2 fois : une seconde version dédié à un produit particulier pour un usage particulier a été créé (ici pour ne pas utiliser d’authentification OAuth2).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94EF743-285E-431D-AEFF-2955FC542923}"/>
              </a:ext>
            </a:extLst>
          </p:cNvPr>
          <p:cNvCxnSpPr>
            <a:cxnSpLocks/>
            <a:stCxn id="12" idx="7"/>
            <a:endCxn id="13" idx="1"/>
          </p:cNvCxnSpPr>
          <p:nvPr/>
        </p:nvCxnSpPr>
        <p:spPr>
          <a:xfrm flipV="1">
            <a:off x="4194058" y="2983089"/>
            <a:ext cx="1263073" cy="26616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A4721B89-A125-472C-923E-D07968A9651B}"/>
              </a:ext>
            </a:extLst>
          </p:cNvPr>
          <p:cNvSpPr txBox="1"/>
          <p:nvPr/>
        </p:nvSpPr>
        <p:spPr>
          <a:xfrm>
            <a:off x="203719" y="1260838"/>
            <a:ext cx="3649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Reprenons la liste des APIs et attachons nous aux différentes versions d’une API.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8BF86CA-2BD4-4933-9BD2-AA9A2B2FB277}"/>
              </a:ext>
            </a:extLst>
          </p:cNvPr>
          <p:cNvSpPr/>
          <p:nvPr/>
        </p:nvSpPr>
        <p:spPr>
          <a:xfrm>
            <a:off x="2679980" y="3712774"/>
            <a:ext cx="1750168" cy="44410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6C54CB6-5892-4C95-8DC8-6D8D5B7A184F}"/>
              </a:ext>
            </a:extLst>
          </p:cNvPr>
          <p:cNvSpPr txBox="1"/>
          <p:nvPr/>
        </p:nvSpPr>
        <p:spPr>
          <a:xfrm>
            <a:off x="147397" y="3573718"/>
            <a:ext cx="2349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Les version des APIS dédiées à E3 seront toujours préfixées par e3-xxx.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70B69E0-7CB9-46E9-BBE6-21D5AEFC8852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2028492" y="3934826"/>
            <a:ext cx="651488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631A6204-7DAB-47CE-A678-E593C1E1ED63}"/>
              </a:ext>
            </a:extLst>
          </p:cNvPr>
          <p:cNvSpPr/>
          <p:nvPr/>
        </p:nvSpPr>
        <p:spPr>
          <a:xfrm>
            <a:off x="2950329" y="4230845"/>
            <a:ext cx="1012071" cy="26620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E1CC0D3-5C39-4F81-8A6A-0550235A49AC}"/>
              </a:ext>
            </a:extLst>
          </p:cNvPr>
          <p:cNvSpPr txBox="1"/>
          <p:nvPr/>
        </p:nvSpPr>
        <p:spPr>
          <a:xfrm>
            <a:off x="1659017" y="4895051"/>
            <a:ext cx="35658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Comme évoqué plus haut pour les produits, la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sandbox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s’appuie des versions particulières d’API.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94295C8-7014-43E9-B20C-AFD8B23F220F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2718064" y="4497048"/>
            <a:ext cx="738301" cy="39800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4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800B9394-5B81-4FB3-ABE7-9D44ADF2F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2596"/>
          <a:stretch/>
        </p:blipFill>
        <p:spPr>
          <a:xfrm>
            <a:off x="2623234" y="2069932"/>
            <a:ext cx="4488944" cy="248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liste des méthodes – (1/2)</a:t>
            </a:r>
            <a:endParaRPr lang="fr-FR" sz="20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464C70A-8D61-4D97-9FF7-B68EED81CDC6}"/>
              </a:ext>
            </a:extLst>
          </p:cNvPr>
          <p:cNvSpPr/>
          <p:nvPr/>
        </p:nvSpPr>
        <p:spPr>
          <a:xfrm>
            <a:off x="2570787" y="2072977"/>
            <a:ext cx="881672" cy="49336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89AC24-DD92-46D6-9645-28932A11B157}"/>
              </a:ext>
            </a:extLst>
          </p:cNvPr>
          <p:cNvSpPr txBox="1"/>
          <p:nvPr/>
        </p:nvSpPr>
        <p:spPr>
          <a:xfrm>
            <a:off x="76200" y="93885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Recherche de méthode + changement de mode de classification des méthodes (par entité métier ou par ordre alphabétique)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01A2FD4-7837-409A-B7EE-B704F8C490E1}"/>
              </a:ext>
            </a:extLst>
          </p:cNvPr>
          <p:cNvCxnSpPr>
            <a:cxnSpLocks/>
            <a:stCxn id="4" idx="1"/>
            <a:endCxn id="5" idx="2"/>
          </p:cNvCxnSpPr>
          <p:nvPr/>
        </p:nvCxnSpPr>
        <p:spPr>
          <a:xfrm flipH="1" flipV="1">
            <a:off x="1676400" y="1862183"/>
            <a:ext cx="1023505" cy="28304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983D40D-3563-4A4B-8E54-AC7F8DDE877D}"/>
              </a:ext>
            </a:extLst>
          </p:cNvPr>
          <p:cNvSpPr txBox="1"/>
          <p:nvPr/>
        </p:nvSpPr>
        <p:spPr>
          <a:xfrm>
            <a:off x="55984" y="4775717"/>
            <a:ext cx="42002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Liste des méthodes de l’API. Dans la plupart des cas, on trouve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Des méthodes dédiées au diagnostic du service  (serveur et base joignables)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Les méthodes métiers (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Get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, Post, …)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9730584-1AEA-4575-B733-3057E2378F39}"/>
              </a:ext>
            </a:extLst>
          </p:cNvPr>
          <p:cNvCxnSpPr>
            <a:cxnSpLocks/>
          </p:cNvCxnSpPr>
          <p:nvPr/>
        </p:nvCxnSpPr>
        <p:spPr>
          <a:xfrm flipH="1">
            <a:off x="1676400" y="3852132"/>
            <a:ext cx="805367" cy="86663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A66A948D-E24C-4F63-87FA-7F953A50AD32}"/>
              </a:ext>
            </a:extLst>
          </p:cNvPr>
          <p:cNvSpPr/>
          <p:nvPr/>
        </p:nvSpPr>
        <p:spPr>
          <a:xfrm>
            <a:off x="3461789" y="3267186"/>
            <a:ext cx="1572159" cy="161808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C429C86-C692-43DF-B8D1-D8433AEFE26D}"/>
              </a:ext>
            </a:extLst>
          </p:cNvPr>
          <p:cNvSpPr txBox="1"/>
          <p:nvPr/>
        </p:nvSpPr>
        <p:spPr>
          <a:xfrm>
            <a:off x="12858" y="2744764"/>
            <a:ext cx="235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Url de la méthode, à utiliser dans votre code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4CE6D64-BBEC-468D-8E11-E7E5921E29E5}"/>
              </a:ext>
            </a:extLst>
          </p:cNvPr>
          <p:cNvCxnSpPr>
            <a:cxnSpLocks/>
            <a:stCxn id="19" idx="2"/>
            <a:endCxn id="20" idx="3"/>
          </p:cNvCxnSpPr>
          <p:nvPr/>
        </p:nvCxnSpPr>
        <p:spPr>
          <a:xfrm flipH="1" flipV="1">
            <a:off x="2363338" y="2998680"/>
            <a:ext cx="1098451" cy="3494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18754601-527A-4C0F-83AC-8EB0C1961975}"/>
              </a:ext>
            </a:extLst>
          </p:cNvPr>
          <p:cNvSpPr/>
          <p:nvPr/>
        </p:nvSpPr>
        <p:spPr>
          <a:xfrm>
            <a:off x="6522631" y="2057519"/>
            <a:ext cx="641994" cy="29272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2A92EC1-97D4-4DF1-B248-45516EF4C726}"/>
              </a:ext>
            </a:extLst>
          </p:cNvPr>
          <p:cNvSpPr txBox="1"/>
          <p:nvPr/>
        </p:nvSpPr>
        <p:spPr>
          <a:xfrm>
            <a:off x="6254622" y="1397169"/>
            <a:ext cx="2813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Permet d’obtenir un document au format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OpenApi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décrivant l’API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278CC22-6602-428E-8431-9B1B3738E9C2}"/>
              </a:ext>
            </a:extLst>
          </p:cNvPr>
          <p:cNvCxnSpPr>
            <a:cxnSpLocks/>
            <a:stCxn id="24" idx="7"/>
            <a:endCxn id="25" idx="2"/>
          </p:cNvCxnSpPr>
          <p:nvPr/>
        </p:nvCxnSpPr>
        <p:spPr>
          <a:xfrm flipV="1">
            <a:off x="7070607" y="1905000"/>
            <a:ext cx="590604" cy="19538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EAB18880-D131-4087-8D7B-A889F2D02875}"/>
              </a:ext>
            </a:extLst>
          </p:cNvPr>
          <p:cNvSpPr/>
          <p:nvPr/>
        </p:nvSpPr>
        <p:spPr>
          <a:xfrm>
            <a:off x="3350786" y="3880185"/>
            <a:ext cx="3583414" cy="715557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8ED5136-DC47-4F68-B02F-5E42A335B2C0}"/>
              </a:ext>
            </a:extLst>
          </p:cNvPr>
          <p:cNvSpPr/>
          <p:nvPr/>
        </p:nvSpPr>
        <p:spPr>
          <a:xfrm>
            <a:off x="3429293" y="2737406"/>
            <a:ext cx="351320" cy="296194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665DCA7-0B44-4B37-8CFE-4F0EF0B2CC7B}"/>
              </a:ext>
            </a:extLst>
          </p:cNvPr>
          <p:cNvSpPr txBox="1"/>
          <p:nvPr/>
        </p:nvSpPr>
        <p:spPr>
          <a:xfrm>
            <a:off x="3547777" y="1182275"/>
            <a:ext cx="235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Lancement d’un test de la méthode sélectionnée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97CEF27-28E4-4550-A221-5FC2B746C8BD}"/>
              </a:ext>
            </a:extLst>
          </p:cNvPr>
          <p:cNvCxnSpPr>
            <a:cxnSpLocks/>
            <a:stCxn id="31" idx="0"/>
            <a:endCxn id="34" idx="2"/>
          </p:cNvCxnSpPr>
          <p:nvPr/>
        </p:nvCxnSpPr>
        <p:spPr>
          <a:xfrm flipV="1">
            <a:off x="3604953" y="1690106"/>
            <a:ext cx="1118064" cy="10473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1C266AA8-876F-422F-9F07-5468891F496D}"/>
              </a:ext>
            </a:extLst>
          </p:cNvPr>
          <p:cNvSpPr txBox="1"/>
          <p:nvPr/>
        </p:nvSpPr>
        <p:spPr>
          <a:xfrm>
            <a:off x="6185282" y="5222536"/>
            <a:ext cx="256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Description des propriétés obligatoires du header de la requête HTTP appelant la méthode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59D4C2E-EAAD-42A8-A2E9-4B4887B3BDC4}"/>
              </a:ext>
            </a:extLst>
          </p:cNvPr>
          <p:cNvCxnSpPr>
            <a:cxnSpLocks/>
            <a:stCxn id="30" idx="4"/>
            <a:endCxn id="38" idx="1"/>
          </p:cNvCxnSpPr>
          <p:nvPr/>
        </p:nvCxnSpPr>
        <p:spPr>
          <a:xfrm>
            <a:off x="5142493" y="4595742"/>
            <a:ext cx="1042789" cy="108845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4C9F91D3-AB8D-4C2D-ABE7-759BC99CC16B}"/>
              </a:ext>
            </a:extLst>
          </p:cNvPr>
          <p:cNvSpPr txBox="1"/>
          <p:nvPr/>
        </p:nvSpPr>
        <p:spPr>
          <a:xfrm>
            <a:off x="6149515" y="2840259"/>
            <a:ext cx="235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Paramètre(s) de la requête HTTP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27BB17A5-A069-4986-A168-F16477B5F70C}"/>
              </a:ext>
            </a:extLst>
          </p:cNvPr>
          <p:cNvSpPr/>
          <p:nvPr/>
        </p:nvSpPr>
        <p:spPr>
          <a:xfrm>
            <a:off x="3472216" y="3608968"/>
            <a:ext cx="1175984" cy="23076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B86D8413-7F50-46DE-90F4-5C6F9D2BF3E3}"/>
              </a:ext>
            </a:extLst>
          </p:cNvPr>
          <p:cNvCxnSpPr>
            <a:cxnSpLocks/>
            <a:stCxn id="72" idx="6"/>
            <a:endCxn id="70" idx="1"/>
          </p:cNvCxnSpPr>
          <p:nvPr/>
        </p:nvCxnSpPr>
        <p:spPr>
          <a:xfrm flipV="1">
            <a:off x="4648200" y="3094175"/>
            <a:ext cx="1501315" cy="6301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3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liste des méthodes – (2/2)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49DD97-7AE0-4782-8890-4F787D516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5" y="1894794"/>
            <a:ext cx="3694318" cy="222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13EC72-F9B3-4B5E-8E72-A3BD3E2C8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4" y="4339893"/>
            <a:ext cx="3170413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90E3FE5-6B4F-4CA0-B533-DDECF460DAB6}"/>
              </a:ext>
            </a:extLst>
          </p:cNvPr>
          <p:cNvSpPr/>
          <p:nvPr/>
        </p:nvSpPr>
        <p:spPr>
          <a:xfrm>
            <a:off x="228600" y="1752600"/>
            <a:ext cx="881672" cy="572434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55195D-CBEA-4D0F-968B-52644CDCF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660197"/>
            <a:ext cx="2245049" cy="153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37768EA-B460-4D7E-8FEB-2EB7DC751210}"/>
              </a:ext>
            </a:extLst>
          </p:cNvPr>
          <p:cNvSpPr/>
          <p:nvPr/>
        </p:nvSpPr>
        <p:spPr>
          <a:xfrm>
            <a:off x="437405" y="2550127"/>
            <a:ext cx="1676400" cy="112365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AFAC065-1DC5-45FC-B4C2-086801953237}"/>
              </a:ext>
            </a:extLst>
          </p:cNvPr>
          <p:cNvSpPr/>
          <p:nvPr/>
        </p:nvSpPr>
        <p:spPr>
          <a:xfrm>
            <a:off x="785677" y="2719174"/>
            <a:ext cx="324595" cy="111728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BAA9EF7-0724-4E70-9686-ACF573C7D3EA}"/>
              </a:ext>
            </a:extLst>
          </p:cNvPr>
          <p:cNvSpPr/>
          <p:nvPr/>
        </p:nvSpPr>
        <p:spPr>
          <a:xfrm>
            <a:off x="462383" y="2701810"/>
            <a:ext cx="324595" cy="111728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3DBB926-20D0-4B9F-A2A4-EA288774E8EB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981154" y="1591282"/>
            <a:ext cx="129118" cy="24514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89AC581-4A2E-44D9-8C42-34173E2678D2}"/>
              </a:ext>
            </a:extLst>
          </p:cNvPr>
          <p:cNvSpPr txBox="1"/>
          <p:nvPr/>
        </p:nvSpPr>
        <p:spPr>
          <a:xfrm>
            <a:off x="662002" y="1083367"/>
            <a:ext cx="235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Code(s) retour http géré(s) par la méthode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D87B0C-18AB-44EF-BF81-37B36FA5A197}"/>
              </a:ext>
            </a:extLst>
          </p:cNvPr>
          <p:cNvSpPr txBox="1"/>
          <p:nvPr/>
        </p:nvSpPr>
        <p:spPr>
          <a:xfrm>
            <a:off x="2661799" y="1743851"/>
            <a:ext cx="235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Format de l’exemple de réponse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297EBB2-69FB-4E9F-AE1F-55A679014E61}"/>
              </a:ext>
            </a:extLst>
          </p:cNvPr>
          <p:cNvCxnSpPr>
            <a:cxnSpLocks/>
            <a:stCxn id="8" idx="0"/>
            <a:endCxn id="15" idx="1"/>
          </p:cNvCxnSpPr>
          <p:nvPr/>
        </p:nvCxnSpPr>
        <p:spPr>
          <a:xfrm flipV="1">
            <a:off x="1275605" y="1997767"/>
            <a:ext cx="1386194" cy="55236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BD02CEA-832E-4971-BA7A-9EAC7850733A}"/>
              </a:ext>
            </a:extLst>
          </p:cNvPr>
          <p:cNvSpPr txBox="1"/>
          <p:nvPr/>
        </p:nvSpPr>
        <p:spPr>
          <a:xfrm>
            <a:off x="1676400" y="3616820"/>
            <a:ext cx="235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Sample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de réponse au format sélectionné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73C8D-01FA-4AFF-88B8-C24F399B5A19}"/>
              </a:ext>
            </a:extLst>
          </p:cNvPr>
          <p:cNvCxnSpPr>
            <a:cxnSpLocks/>
            <a:stCxn id="10" idx="4"/>
            <a:endCxn id="19" idx="1"/>
          </p:cNvCxnSpPr>
          <p:nvPr/>
        </p:nvCxnSpPr>
        <p:spPr>
          <a:xfrm>
            <a:off x="624681" y="2813538"/>
            <a:ext cx="1051719" cy="105719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D87587F-634F-4743-858B-578F705536E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1110272" y="2775038"/>
            <a:ext cx="4452328" cy="65396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FF89491-089B-4377-B017-ECF290086D43}"/>
              </a:ext>
            </a:extLst>
          </p:cNvPr>
          <p:cNvSpPr txBox="1"/>
          <p:nvPr/>
        </p:nvSpPr>
        <p:spPr>
          <a:xfrm>
            <a:off x="3671922" y="2660197"/>
            <a:ext cx="235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Schéma de la réponse au format sélectionné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DE4139B-C84D-446F-85FB-15699A28A457}"/>
              </a:ext>
            </a:extLst>
          </p:cNvPr>
          <p:cNvSpPr txBox="1"/>
          <p:nvPr/>
        </p:nvSpPr>
        <p:spPr>
          <a:xfrm>
            <a:off x="4427814" y="5410200"/>
            <a:ext cx="273498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Sample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de code exécutant un appel à la méthode (plusieurs langages disponibles)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7423FAC-C22A-4D2A-858F-AB1746AC88F1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2217855" y="5327197"/>
            <a:ext cx="2209959" cy="44079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2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Try </a:t>
            </a:r>
            <a:r>
              <a:rPr lang="fr-FR" dirty="0" err="1"/>
              <a:t>it</a:t>
            </a:r>
            <a:r>
              <a:rPr lang="fr-FR" dirty="0"/>
              <a:t> !</a:t>
            </a:r>
            <a:endParaRPr lang="fr-FR" sz="20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AFBF559-416A-4761-8806-E6FBCB1A9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1" r="53192" b="75649"/>
          <a:stretch/>
        </p:blipFill>
        <p:spPr>
          <a:xfrm>
            <a:off x="381000" y="762000"/>
            <a:ext cx="2101166" cy="76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40B215-783E-4C4F-BAA6-E1043BF14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05000"/>
            <a:ext cx="2445589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95DE8ACF-8A87-43A2-BF80-C72213BC393E}"/>
              </a:ext>
            </a:extLst>
          </p:cNvPr>
          <p:cNvSpPr/>
          <p:nvPr/>
        </p:nvSpPr>
        <p:spPr>
          <a:xfrm>
            <a:off x="1126783" y="1166327"/>
            <a:ext cx="549617" cy="20527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B943B47-60EA-4A4F-8293-149056B4A3E8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1595910" y="1341538"/>
            <a:ext cx="1071090" cy="41106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6F568D15-33FB-4951-8CE4-D0B63A4F857C}"/>
              </a:ext>
            </a:extLst>
          </p:cNvPr>
          <p:cNvSpPr/>
          <p:nvPr/>
        </p:nvSpPr>
        <p:spPr>
          <a:xfrm>
            <a:off x="3778898" y="3733799"/>
            <a:ext cx="1097902" cy="266701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E9F235-A490-4835-9719-F10AFDD63869}"/>
              </a:ext>
            </a:extLst>
          </p:cNvPr>
          <p:cNvSpPr txBox="1"/>
          <p:nvPr/>
        </p:nvSpPr>
        <p:spPr>
          <a:xfrm>
            <a:off x="5943600" y="1981200"/>
            <a:ext cx="23504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Champs relatifs aux paramètres de l’API (obligatoires et facultatifs)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B563EB8-DFC1-4B16-9250-F8191CBFED0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953000" y="2338991"/>
            <a:ext cx="990600" cy="2137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6AAEC27-71DD-4EBB-B5DA-2AC0EF39B0E3}"/>
              </a:ext>
            </a:extLst>
          </p:cNvPr>
          <p:cNvSpPr txBox="1"/>
          <p:nvPr/>
        </p:nvSpPr>
        <p:spPr>
          <a:xfrm>
            <a:off x="448287" y="2971800"/>
            <a:ext cx="235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Clé de souscription (renseignée automatiquement dans le « 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try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it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 »)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59DA9DC-BFE2-4F01-8192-58689A5ADF0D}"/>
              </a:ext>
            </a:extLst>
          </p:cNvPr>
          <p:cNvSpPr/>
          <p:nvPr/>
        </p:nvSpPr>
        <p:spPr>
          <a:xfrm>
            <a:off x="2743200" y="2986692"/>
            <a:ext cx="2209800" cy="366108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8945349-0776-44BA-B22C-1A8B480F62EE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482166" y="3169746"/>
            <a:ext cx="261034" cy="18305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3E09BB7A-3B9B-44FC-AA2C-258D865673C6}"/>
              </a:ext>
            </a:extLst>
          </p:cNvPr>
          <p:cNvSpPr/>
          <p:nvPr/>
        </p:nvSpPr>
        <p:spPr>
          <a:xfrm>
            <a:off x="2895600" y="2438400"/>
            <a:ext cx="2209800" cy="5334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AE31E18-9008-42E1-9A71-73D65A662DBD}"/>
              </a:ext>
            </a:extLst>
          </p:cNvPr>
          <p:cNvSpPr txBox="1"/>
          <p:nvPr/>
        </p:nvSpPr>
        <p:spPr>
          <a:xfrm>
            <a:off x="5862735" y="3509358"/>
            <a:ext cx="235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Sélection de l’authentification (si activé)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7CE5AD9-74CC-4ACE-B2B1-A92D6F156FF6}"/>
              </a:ext>
            </a:extLst>
          </p:cNvPr>
          <p:cNvCxnSpPr>
            <a:cxnSpLocks/>
            <a:stCxn id="7" idx="6"/>
            <a:endCxn id="18" idx="1"/>
          </p:cNvCxnSpPr>
          <p:nvPr/>
        </p:nvCxnSpPr>
        <p:spPr>
          <a:xfrm flipV="1">
            <a:off x="4876800" y="3763274"/>
            <a:ext cx="985935" cy="10387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58FED84-6BC5-4A07-B498-9F6F017AA8CD}"/>
              </a:ext>
            </a:extLst>
          </p:cNvPr>
          <p:cNvSpPr txBox="1"/>
          <p:nvPr/>
        </p:nvSpPr>
        <p:spPr>
          <a:xfrm>
            <a:off x="3701560" y="5826620"/>
            <a:ext cx="2350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C’est parti…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C5F297-8E38-48B2-A1FD-AB7193E048B7}"/>
              </a:ext>
            </a:extLst>
          </p:cNvPr>
          <p:cNvSpPr/>
          <p:nvPr/>
        </p:nvSpPr>
        <p:spPr>
          <a:xfrm>
            <a:off x="2689188" y="5386991"/>
            <a:ext cx="587412" cy="251809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C889232-4663-40C3-B49F-BE63F97884D9}"/>
              </a:ext>
            </a:extLst>
          </p:cNvPr>
          <p:cNvCxnSpPr>
            <a:cxnSpLocks/>
            <a:stCxn id="25" idx="5"/>
            <a:endCxn id="23" idx="1"/>
          </p:cNvCxnSpPr>
          <p:nvPr/>
        </p:nvCxnSpPr>
        <p:spPr>
          <a:xfrm>
            <a:off x="3190576" y="5601923"/>
            <a:ext cx="510984" cy="37473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44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Déclarer un problème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363C93-7282-4071-A77F-5142BB526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482" y="2438400"/>
            <a:ext cx="3657600" cy="245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74A5E9-2E36-49E4-9C3F-B9142BCBB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7" r="74494" b="78061"/>
          <a:stretch/>
        </p:blipFill>
        <p:spPr>
          <a:xfrm>
            <a:off x="273700" y="463684"/>
            <a:ext cx="1936100" cy="1259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B635891-7ED6-4A9E-A9D4-C6BEAE17241D}"/>
              </a:ext>
            </a:extLst>
          </p:cNvPr>
          <p:cNvSpPr/>
          <p:nvPr/>
        </p:nvSpPr>
        <p:spPr>
          <a:xfrm>
            <a:off x="1828800" y="1320282"/>
            <a:ext cx="512364" cy="311001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667328A-FA2C-4597-9A93-3AEFEF4DDB10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2084982" y="1631283"/>
            <a:ext cx="582018" cy="73091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2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771900" cy="861774"/>
          </a:xfrm>
        </p:spPr>
        <p:txBody>
          <a:bodyPr/>
          <a:lstStyle/>
          <a:p>
            <a:r>
              <a:rPr lang="fr-FR" dirty="0"/>
              <a:t>Gestion des comptes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171950" y="3881719"/>
            <a:ext cx="4629150" cy="1103764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Gérer son profil</a:t>
            </a:r>
          </a:p>
          <a:p>
            <a:r>
              <a:rPr lang="fr-FR" dirty="0">
                <a:solidFill>
                  <a:schemeClr val="accent3"/>
                </a:solidFill>
              </a:rPr>
              <a:t>Suivre ses abonnements</a:t>
            </a:r>
            <a:endParaRPr lang="fr-FR" dirty="0"/>
          </a:p>
          <a:p>
            <a:r>
              <a:rPr lang="fr-FR" dirty="0">
                <a:solidFill>
                  <a:schemeClr val="accent3"/>
                </a:solidFill>
              </a:rPr>
              <a:t>Statistiques et supervision</a:t>
            </a:r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0" r="14850"/>
          <a:stretch>
            <a:fillRect/>
          </a:stretch>
        </p:blipFill>
        <p:spPr/>
      </p:pic>
      <p:sp>
        <p:nvSpPr>
          <p:cNvPr id="7" name="Espace réservé du numéro de diapositiv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8251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son profil</a:t>
            </a:r>
            <a:endParaRPr lang="fr-FR" sz="20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2D46962-4B29-4E47-AEC9-67CFC2B1D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85" t="22039" r="17500" b="57766"/>
          <a:stretch/>
        </p:blipFill>
        <p:spPr>
          <a:xfrm>
            <a:off x="566057" y="3010112"/>
            <a:ext cx="2189218" cy="152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6A797988-2E50-4E61-A717-D14CC2A41297}"/>
              </a:ext>
            </a:extLst>
          </p:cNvPr>
          <p:cNvSpPr/>
          <p:nvPr/>
        </p:nvSpPr>
        <p:spPr>
          <a:xfrm>
            <a:off x="999746" y="3297828"/>
            <a:ext cx="451576" cy="3048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11800A5-0EED-4EFC-9B03-E520A2A41FD9}"/>
              </a:ext>
            </a:extLst>
          </p:cNvPr>
          <p:cNvCxnSpPr>
            <a:cxnSpLocks/>
            <a:stCxn id="22" idx="6"/>
            <a:endCxn id="30" idx="1"/>
          </p:cNvCxnSpPr>
          <p:nvPr/>
        </p:nvCxnSpPr>
        <p:spPr>
          <a:xfrm>
            <a:off x="1451322" y="3450228"/>
            <a:ext cx="2815878" cy="43443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478852A5-0141-4B89-BD00-ECD3DAE9295F}"/>
              </a:ext>
            </a:extLst>
          </p:cNvPr>
          <p:cNvSpPr txBox="1"/>
          <p:nvPr/>
        </p:nvSpPr>
        <p:spPr>
          <a:xfrm>
            <a:off x="98566" y="1529470"/>
            <a:ext cx="3124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Dans la partie supérieure droite, le lien « profil » vous permet d’accéder à la fenêtre de gestion de votre compte.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75AE733-9ECB-4E45-BBBC-AB8DA442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77391"/>
            <a:ext cx="4070340" cy="241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D189C161-1ED4-4A9C-B0E9-D4BAF744AC82}"/>
              </a:ext>
            </a:extLst>
          </p:cNvPr>
          <p:cNvSpPr/>
          <p:nvPr/>
        </p:nvSpPr>
        <p:spPr>
          <a:xfrm>
            <a:off x="4120424" y="4689612"/>
            <a:ext cx="1289776" cy="399211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21EC031-9A26-47CA-A96A-9ECD907EFCE4}"/>
              </a:ext>
            </a:extLst>
          </p:cNvPr>
          <p:cNvSpPr/>
          <p:nvPr/>
        </p:nvSpPr>
        <p:spPr>
          <a:xfrm>
            <a:off x="4120424" y="2566544"/>
            <a:ext cx="1594576" cy="731284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B63A1FA-0471-4CEF-BBDA-82E3E75BA296}"/>
              </a:ext>
            </a:extLst>
          </p:cNvPr>
          <p:cNvCxnSpPr>
            <a:cxnSpLocks/>
            <a:stCxn id="29" idx="2"/>
            <a:endCxn id="21" idx="0"/>
          </p:cNvCxnSpPr>
          <p:nvPr/>
        </p:nvCxnSpPr>
        <p:spPr>
          <a:xfrm>
            <a:off x="1660666" y="2245051"/>
            <a:ext cx="0" cy="76506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814FB2FC-5C80-4431-91DE-73F59A2B5B4A}"/>
              </a:ext>
            </a:extLst>
          </p:cNvPr>
          <p:cNvSpPr txBox="1"/>
          <p:nvPr/>
        </p:nvSpPr>
        <p:spPr>
          <a:xfrm>
            <a:off x="5562600" y="1475205"/>
            <a:ext cx="3124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Récapitulatif de vos informations personnelles (éditables pour les comptes non Colas)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0EE0898-7D41-476A-AFF0-6EC508426FE8}"/>
              </a:ext>
            </a:extLst>
          </p:cNvPr>
          <p:cNvCxnSpPr>
            <a:cxnSpLocks/>
            <a:stCxn id="34" idx="2"/>
            <a:endCxn id="32" idx="7"/>
          </p:cNvCxnSpPr>
          <p:nvPr/>
        </p:nvCxnSpPr>
        <p:spPr>
          <a:xfrm flipH="1">
            <a:off x="5481480" y="2190786"/>
            <a:ext cx="1643220" cy="48285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FC1D00C9-B1B1-4ED9-9A76-05D4846AAA9D}"/>
              </a:ext>
            </a:extLst>
          </p:cNvPr>
          <p:cNvSpPr txBox="1"/>
          <p:nvPr/>
        </p:nvSpPr>
        <p:spPr>
          <a:xfrm>
            <a:off x="5816082" y="5486400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Plus intéressé par les APIs ? Vous pouvez vous désinscrire ici…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A9333927-F8C6-49B4-8EDC-C8C668D18078}"/>
              </a:ext>
            </a:extLst>
          </p:cNvPr>
          <p:cNvCxnSpPr>
            <a:cxnSpLocks/>
            <a:stCxn id="38" idx="1"/>
            <a:endCxn id="31" idx="4"/>
          </p:cNvCxnSpPr>
          <p:nvPr/>
        </p:nvCxnSpPr>
        <p:spPr>
          <a:xfrm flipH="1" flipV="1">
            <a:off x="4765312" y="5088823"/>
            <a:ext cx="1050770" cy="65149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90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Suivre ses abonnements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C6476D-95B7-4D80-B453-8FD8947E2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14" b="36057"/>
          <a:stretch/>
        </p:blipFill>
        <p:spPr>
          <a:xfrm>
            <a:off x="1066800" y="2514600"/>
            <a:ext cx="6629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1F13575-D021-4E4E-9A30-D8F8E4EC371C}"/>
              </a:ext>
            </a:extLst>
          </p:cNvPr>
          <p:cNvSpPr/>
          <p:nvPr/>
        </p:nvSpPr>
        <p:spPr>
          <a:xfrm>
            <a:off x="914400" y="2987157"/>
            <a:ext cx="2819400" cy="1382971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7F263F-4D7C-4A16-A39C-FA04667C4445}"/>
              </a:ext>
            </a:extLst>
          </p:cNvPr>
          <p:cNvSpPr/>
          <p:nvPr/>
        </p:nvSpPr>
        <p:spPr>
          <a:xfrm>
            <a:off x="4317469" y="3227130"/>
            <a:ext cx="940331" cy="4572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BFDE1D-6751-43AA-BB34-EBA108F551F3}"/>
              </a:ext>
            </a:extLst>
          </p:cNvPr>
          <p:cNvSpPr txBox="1"/>
          <p:nvPr/>
        </p:nvSpPr>
        <p:spPr>
          <a:xfrm>
            <a:off x="76200" y="4505689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Liste des Produits auxquels vous êtes abonnés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CA38FCD-5A53-4044-AC45-59B9EA05D176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flipH="1">
            <a:off x="1638300" y="4370128"/>
            <a:ext cx="685800" cy="13556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62AB9B79-95D9-46D6-AEC2-8F0E2E37E2D4}"/>
              </a:ext>
            </a:extLst>
          </p:cNvPr>
          <p:cNvSpPr txBox="1"/>
          <p:nvPr/>
        </p:nvSpPr>
        <p:spPr>
          <a:xfrm>
            <a:off x="2400300" y="5149081"/>
            <a:ext cx="3962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Afficher / Regénérer les clés de l’abonnement : </a:t>
            </a:r>
          </a:p>
          <a:p>
            <a:r>
              <a:rPr lang="fr-FR" b="1" dirty="0">
                <a:solidFill>
                  <a:srgbClr val="C42A3C"/>
                </a:solidFill>
              </a:rPr>
              <a:t>LA CLE DE SOUSCRIPTION EST INDISPENSABLE A L’APPEL DE METHODES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8F444D6-594D-4ED7-8AAC-B0C1B0F438D7}"/>
              </a:ext>
            </a:extLst>
          </p:cNvPr>
          <p:cNvCxnSpPr>
            <a:cxnSpLocks/>
            <a:stCxn id="10" idx="4"/>
            <a:endCxn id="16" idx="0"/>
          </p:cNvCxnSpPr>
          <p:nvPr/>
        </p:nvCxnSpPr>
        <p:spPr>
          <a:xfrm flipH="1">
            <a:off x="4381500" y="3684330"/>
            <a:ext cx="406135" cy="146475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28C1774-FBBB-47E9-A3F7-E048A294FFC5}"/>
              </a:ext>
            </a:extLst>
          </p:cNvPr>
          <p:cNvSpPr txBox="1"/>
          <p:nvPr/>
        </p:nvSpPr>
        <p:spPr>
          <a:xfrm>
            <a:off x="7505700" y="1371600"/>
            <a:ext cx="163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Un abonnement ne vous sert pas ? Supprimez le…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6496298-9987-4DA7-B7F3-93631BA9860E}"/>
              </a:ext>
            </a:extLst>
          </p:cNvPr>
          <p:cNvSpPr/>
          <p:nvPr/>
        </p:nvSpPr>
        <p:spPr>
          <a:xfrm>
            <a:off x="6781800" y="2987157"/>
            <a:ext cx="609601" cy="23997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049C28A-42D3-47B0-90B4-393036DBDFEA}"/>
              </a:ext>
            </a:extLst>
          </p:cNvPr>
          <p:cNvCxnSpPr>
            <a:cxnSpLocks/>
            <a:stCxn id="26" idx="7"/>
            <a:endCxn id="23" idx="2"/>
          </p:cNvCxnSpPr>
          <p:nvPr/>
        </p:nvCxnSpPr>
        <p:spPr>
          <a:xfrm flipV="1">
            <a:off x="7302127" y="2087181"/>
            <a:ext cx="1022723" cy="93511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853E9928-3457-4D87-9148-E98317A99869}"/>
              </a:ext>
            </a:extLst>
          </p:cNvPr>
          <p:cNvSpPr txBox="1"/>
          <p:nvPr/>
        </p:nvSpPr>
        <p:spPr>
          <a:xfrm>
            <a:off x="3335767" y="1685073"/>
            <a:ext cx="1638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Produit concerné par l’abonnement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4C92323-D239-455B-BEBE-43C0D6880E8D}"/>
              </a:ext>
            </a:extLst>
          </p:cNvPr>
          <p:cNvSpPr/>
          <p:nvPr/>
        </p:nvSpPr>
        <p:spPr>
          <a:xfrm>
            <a:off x="5453815" y="3022300"/>
            <a:ext cx="609601" cy="23997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B8D7456-7353-4285-A525-657506B44A0E}"/>
              </a:ext>
            </a:extLst>
          </p:cNvPr>
          <p:cNvCxnSpPr>
            <a:cxnSpLocks/>
            <a:stCxn id="30" idx="1"/>
            <a:endCxn id="28" idx="2"/>
          </p:cNvCxnSpPr>
          <p:nvPr/>
        </p:nvCxnSpPr>
        <p:spPr>
          <a:xfrm flipH="1" flipV="1">
            <a:off x="4154917" y="2192904"/>
            <a:ext cx="1388172" cy="86453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D01DE7BC-77E5-4A83-A45F-0012D6AC90E4}"/>
              </a:ext>
            </a:extLst>
          </p:cNvPr>
          <p:cNvSpPr/>
          <p:nvPr/>
        </p:nvSpPr>
        <p:spPr>
          <a:xfrm>
            <a:off x="6361411" y="3710509"/>
            <a:ext cx="267989" cy="175691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0A48100-DE7F-4C8B-B788-E3F20F04CD3E}"/>
              </a:ext>
            </a:extLst>
          </p:cNvPr>
          <p:cNvSpPr txBox="1"/>
          <p:nvPr/>
        </p:nvSpPr>
        <p:spPr>
          <a:xfrm>
            <a:off x="5987396" y="4204266"/>
            <a:ext cx="3124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Etat de votre abonnement : vous pouvez suivre l’avancement de sa validation par un administrateur ici.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91C1F26-AF5E-4E5B-A7CE-8AB9CAA48970}"/>
              </a:ext>
            </a:extLst>
          </p:cNvPr>
          <p:cNvCxnSpPr>
            <a:cxnSpLocks/>
            <a:stCxn id="32" idx="5"/>
            <a:endCxn id="33" idx="0"/>
          </p:cNvCxnSpPr>
          <p:nvPr/>
        </p:nvCxnSpPr>
        <p:spPr>
          <a:xfrm>
            <a:off x="6590154" y="3860471"/>
            <a:ext cx="959342" cy="34379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115DEACD-52F6-4CF0-8150-6DA7A1BA9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08" b="37314"/>
          <a:stretch/>
        </p:blipFill>
        <p:spPr>
          <a:xfrm>
            <a:off x="264879" y="685800"/>
            <a:ext cx="2094211" cy="507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62FE34D9-697E-4BBA-9B65-DB7016FA2156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1311985" y="1193631"/>
            <a:ext cx="326315" cy="116889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8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et supervision</a:t>
            </a:r>
            <a:endParaRPr lang="fr-FR" sz="2000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75AE733-9ECB-4E45-BBBC-AB8DA442B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83" t="18633" b="59276"/>
          <a:stretch/>
        </p:blipFill>
        <p:spPr>
          <a:xfrm>
            <a:off x="309252" y="685800"/>
            <a:ext cx="1752583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23F110-76B1-4C1F-BF76-67A1D8B1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9" y="2878918"/>
            <a:ext cx="1925004" cy="127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762EC4-CA4B-4855-8631-FEDC2B671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28" y="2964468"/>
            <a:ext cx="1925004" cy="114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5D2637-76D2-492B-BC74-248FB73D5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72799"/>
            <a:ext cx="1925004" cy="114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510919-0E16-4EE3-88DA-799539363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987526"/>
            <a:ext cx="1925004" cy="107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2381CE-6590-4C97-BF80-2C1F8AEB1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68" b="88366"/>
          <a:stretch/>
        </p:blipFill>
        <p:spPr>
          <a:xfrm>
            <a:off x="243655" y="2390258"/>
            <a:ext cx="1828800" cy="43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F9F5801-6A43-470C-A011-F36A84C20B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179" b="90512"/>
          <a:stretch/>
        </p:blipFill>
        <p:spPr>
          <a:xfrm>
            <a:off x="2285291" y="2390258"/>
            <a:ext cx="1990550" cy="35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1EFB557-7139-40F6-9714-B4B9A179B9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033" b="90695"/>
          <a:stretch/>
        </p:blipFill>
        <p:spPr>
          <a:xfrm>
            <a:off x="4488677" y="2362200"/>
            <a:ext cx="2286000" cy="38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0B9FE98-D9D5-42B7-93FD-7C9E99234F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6492" b="89984"/>
          <a:stretch/>
        </p:blipFill>
        <p:spPr>
          <a:xfrm>
            <a:off x="6828452" y="2376228"/>
            <a:ext cx="2286001" cy="38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8B6CC63B-815A-48D9-9A17-2D3B9D12474F}"/>
              </a:ext>
            </a:extLst>
          </p:cNvPr>
          <p:cNvSpPr/>
          <p:nvPr/>
        </p:nvSpPr>
        <p:spPr>
          <a:xfrm>
            <a:off x="309252" y="2447405"/>
            <a:ext cx="609601" cy="23997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6376D64-E38E-431C-9DB5-B923159BD801}"/>
              </a:ext>
            </a:extLst>
          </p:cNvPr>
          <p:cNvSpPr/>
          <p:nvPr/>
        </p:nvSpPr>
        <p:spPr>
          <a:xfrm>
            <a:off x="2907571" y="2433377"/>
            <a:ext cx="609601" cy="23997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02CF4E1-ADFE-4DC1-B122-3485AEEFB3DC}"/>
              </a:ext>
            </a:extLst>
          </p:cNvPr>
          <p:cNvSpPr/>
          <p:nvPr/>
        </p:nvSpPr>
        <p:spPr>
          <a:xfrm>
            <a:off x="5628593" y="2390258"/>
            <a:ext cx="609601" cy="23997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F002111-5848-4A4B-A44E-1A9D86C0876C}"/>
              </a:ext>
            </a:extLst>
          </p:cNvPr>
          <p:cNvSpPr/>
          <p:nvPr/>
        </p:nvSpPr>
        <p:spPr>
          <a:xfrm>
            <a:off x="8422237" y="2390258"/>
            <a:ext cx="609601" cy="23997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3283ABD-D45E-4088-83F0-D679C72022FD}"/>
              </a:ext>
            </a:extLst>
          </p:cNvPr>
          <p:cNvCxnSpPr>
            <a:cxnSpLocks/>
          </p:cNvCxnSpPr>
          <p:nvPr/>
        </p:nvCxnSpPr>
        <p:spPr>
          <a:xfrm>
            <a:off x="1828800" y="990600"/>
            <a:ext cx="2362200" cy="10668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3EA32100-733C-4C5B-AAF1-6F67A6351A12}"/>
              </a:ext>
            </a:extLst>
          </p:cNvPr>
          <p:cNvSpPr txBox="1"/>
          <p:nvPr/>
        </p:nvSpPr>
        <p:spPr>
          <a:xfrm>
            <a:off x="3896202" y="1274421"/>
            <a:ext cx="27331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4 onglets centrés chacun sur une problématique sont disponibles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FAA285B-B831-4735-B15F-9485D4AA42B6}"/>
              </a:ext>
            </a:extLst>
          </p:cNvPr>
          <p:cNvSpPr txBox="1"/>
          <p:nvPr/>
        </p:nvSpPr>
        <p:spPr>
          <a:xfrm>
            <a:off x="-23045" y="4513334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Ce que vous consommez, ce qui est –ou non- en erreur,… bref, une vision global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6E733F9-B6BB-451E-838F-2FF57E045D5F}"/>
              </a:ext>
            </a:extLst>
          </p:cNvPr>
          <p:cNvSpPr txBox="1"/>
          <p:nvPr/>
        </p:nvSpPr>
        <p:spPr>
          <a:xfrm>
            <a:off x="2133583" y="5443975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Combien d’appels et pour quelle quantité de données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3184A78-E27D-4A37-B500-B15328D3B32C}"/>
              </a:ext>
            </a:extLst>
          </p:cNvPr>
          <p:cNvSpPr txBox="1"/>
          <p:nvPr/>
        </p:nvSpPr>
        <p:spPr>
          <a:xfrm>
            <a:off x="4353402" y="4563723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Quels statuts de réponses et quels temps de réponse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1386996-EC07-4AFA-8824-6ADDC64A9C4A}"/>
              </a:ext>
            </a:extLst>
          </p:cNvPr>
          <p:cNvSpPr txBox="1"/>
          <p:nvPr/>
        </p:nvSpPr>
        <p:spPr>
          <a:xfrm>
            <a:off x="6626094" y="5494374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Combien d’appels et pour quelle quantité de données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F3490FC-B53C-45AF-90F0-F2D8F3118FB2}"/>
              </a:ext>
            </a:extLst>
          </p:cNvPr>
          <p:cNvCxnSpPr>
            <a:cxnSpLocks/>
            <a:stCxn id="3" idx="2"/>
            <a:endCxn id="41" idx="0"/>
          </p:cNvCxnSpPr>
          <p:nvPr/>
        </p:nvCxnSpPr>
        <p:spPr>
          <a:xfrm flipH="1">
            <a:off x="1158055" y="4153481"/>
            <a:ext cx="13026" cy="35985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2E1ACAF9-FA03-4B6B-9409-70FA02EB8E4E}"/>
              </a:ext>
            </a:extLst>
          </p:cNvPr>
          <p:cNvCxnSpPr>
            <a:cxnSpLocks/>
            <a:stCxn id="4" idx="2"/>
            <a:endCxn id="42" idx="0"/>
          </p:cNvCxnSpPr>
          <p:nvPr/>
        </p:nvCxnSpPr>
        <p:spPr>
          <a:xfrm>
            <a:off x="3314030" y="4113472"/>
            <a:ext cx="653" cy="133050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E14E716D-01D7-4CFB-A3E6-16994F2E9473}"/>
              </a:ext>
            </a:extLst>
          </p:cNvPr>
          <p:cNvCxnSpPr>
            <a:cxnSpLocks/>
            <a:stCxn id="5" idx="2"/>
            <a:endCxn id="43" idx="0"/>
          </p:cNvCxnSpPr>
          <p:nvPr/>
        </p:nvCxnSpPr>
        <p:spPr>
          <a:xfrm>
            <a:off x="5534502" y="4113472"/>
            <a:ext cx="0" cy="45025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B40DDEBB-C4BC-42FF-8DCC-BC1C49DCDE08}"/>
              </a:ext>
            </a:extLst>
          </p:cNvPr>
          <p:cNvCxnSpPr>
            <a:cxnSpLocks/>
            <a:stCxn id="6" idx="2"/>
            <a:endCxn id="44" idx="0"/>
          </p:cNvCxnSpPr>
          <p:nvPr/>
        </p:nvCxnSpPr>
        <p:spPr>
          <a:xfrm flipH="1">
            <a:off x="7807194" y="4064634"/>
            <a:ext cx="13308" cy="142974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30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771900" cy="861774"/>
          </a:xfrm>
        </p:spPr>
        <p:txBody>
          <a:bodyPr/>
          <a:lstStyle/>
          <a:p>
            <a:r>
              <a:rPr lang="fr-FR" dirty="0"/>
              <a:t>Consommer les APIs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171950" y="3881719"/>
            <a:ext cx="4629150" cy="1488484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L’authentification AAD</a:t>
            </a:r>
            <a:endParaRPr lang="fr-FR" dirty="0"/>
          </a:p>
          <a:p>
            <a:r>
              <a:rPr lang="fr-FR" dirty="0">
                <a:solidFill>
                  <a:schemeClr val="accent3"/>
                </a:solidFill>
              </a:rPr>
              <a:t>Inscrire les applications dans l’Azure AD</a:t>
            </a:r>
          </a:p>
          <a:p>
            <a:r>
              <a:rPr lang="fr-FR" dirty="0">
                <a:solidFill>
                  <a:schemeClr val="accent3"/>
                </a:solidFill>
              </a:rPr>
              <a:t>Les permissions requises des applications</a:t>
            </a:r>
          </a:p>
          <a:p>
            <a:r>
              <a:rPr lang="fr-FR" dirty="0">
                <a:solidFill>
                  <a:schemeClr val="accent3"/>
                </a:solidFill>
              </a:rPr>
              <a:t>Les types de permission</a:t>
            </a:r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0" r="14850"/>
          <a:stretch>
            <a:fillRect/>
          </a:stretch>
        </p:blipFill>
        <p:spPr/>
      </p:pic>
      <p:sp>
        <p:nvSpPr>
          <p:cNvPr id="7" name="Espace réservé du numéro de diapositiv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868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771900" cy="861774"/>
          </a:xfrm>
        </p:spPr>
        <p:txBody>
          <a:bodyPr/>
          <a:lstStyle/>
          <a:p>
            <a:r>
              <a:rPr lang="fr-FR" dirty="0"/>
              <a:t>L’APIM c’est quoi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171950" y="3881719"/>
            <a:ext cx="4629150" cy="1873205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L’APIM dans notre SI</a:t>
            </a:r>
            <a:endParaRPr lang="fr-FR" dirty="0"/>
          </a:p>
          <a:p>
            <a:r>
              <a:rPr lang="fr-FR" dirty="0">
                <a:solidFill>
                  <a:schemeClr val="accent3"/>
                </a:solidFill>
              </a:rPr>
              <a:t>Organisation de l’APIM</a:t>
            </a:r>
          </a:p>
          <a:p>
            <a:r>
              <a:rPr lang="fr-FR" dirty="0">
                <a:solidFill>
                  <a:schemeClr val="accent3"/>
                </a:solidFill>
              </a:rPr>
              <a:t>ATTENTION</a:t>
            </a:r>
          </a:p>
          <a:p>
            <a:r>
              <a:rPr lang="fr-FR" dirty="0">
                <a:solidFill>
                  <a:schemeClr val="accent3"/>
                </a:solidFill>
              </a:rPr>
              <a:t>Appeler une API REST : Principes</a:t>
            </a:r>
          </a:p>
          <a:p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0" r="14850"/>
          <a:stretch>
            <a:fillRect/>
          </a:stretch>
        </p:blipFill>
        <p:spPr/>
      </p:pic>
      <p:sp>
        <p:nvSpPr>
          <p:cNvPr id="7" name="Espace réservé du numéro de diapositiv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6850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L'authentification AAD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622F855-1061-492F-A60C-1953CD5BFBFA}"/>
              </a:ext>
            </a:extLst>
          </p:cNvPr>
          <p:cNvSpPr txBox="1"/>
          <p:nvPr/>
        </p:nvSpPr>
        <p:spPr>
          <a:xfrm>
            <a:off x="304800" y="1298930"/>
            <a:ext cx="3643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Reprenons le schéma des principes d’appel REST…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CAD1A8F6-C042-40CC-BC2C-58BFEA1C63C5}"/>
              </a:ext>
            </a:extLst>
          </p:cNvPr>
          <p:cNvGrpSpPr/>
          <p:nvPr/>
        </p:nvGrpSpPr>
        <p:grpSpPr>
          <a:xfrm>
            <a:off x="2971800" y="1774664"/>
            <a:ext cx="2971800" cy="1642249"/>
            <a:chOff x="2286000" y="2057400"/>
            <a:chExt cx="2971800" cy="1642249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9E5432C5-4D75-4777-8B4E-FCD7DBE7BBF4}"/>
                </a:ext>
              </a:extLst>
            </p:cNvPr>
            <p:cNvGrpSpPr/>
            <p:nvPr/>
          </p:nvGrpSpPr>
          <p:grpSpPr>
            <a:xfrm>
              <a:off x="2514600" y="2133600"/>
              <a:ext cx="2743200" cy="1566049"/>
              <a:chOff x="685800" y="1253351"/>
              <a:chExt cx="7502550" cy="4329699"/>
            </a:xfrm>
          </p:grpSpPr>
          <p:pic>
            <p:nvPicPr>
              <p:cNvPr id="4" name="Graphique 3" descr="Utilisateur">
                <a:extLst>
                  <a:ext uri="{FF2B5EF4-FFF2-40B4-BE49-F238E27FC236}">
                    <a16:creationId xmlns:a16="http://schemas.microsoft.com/office/drawing/2014/main" id="{432E2CF0-381E-47CD-94CF-0FEAFEB68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85800" y="2998177"/>
                <a:ext cx="609600" cy="609600"/>
              </a:xfrm>
              <a:prstGeom prst="rect">
                <a:avLst/>
              </a:prstGeom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Graphique 4" descr="Smartphone">
                <a:extLst>
                  <a:ext uri="{FF2B5EF4-FFF2-40B4-BE49-F238E27FC236}">
                    <a16:creationId xmlns:a16="http://schemas.microsoft.com/office/drawing/2014/main" id="{9FE7442E-7627-49A1-AC13-70302C8F9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33600" y="2704383"/>
                <a:ext cx="569600" cy="569600"/>
              </a:xfrm>
              <a:prstGeom prst="rect">
                <a:avLst/>
              </a:prstGeom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Graphique 5" descr="Ordinateur">
                <a:extLst>
                  <a:ext uri="{FF2B5EF4-FFF2-40B4-BE49-F238E27FC236}">
                    <a16:creationId xmlns:a16="http://schemas.microsoft.com/office/drawing/2014/main" id="{77333C9C-1503-4BBA-A53E-9A1D7EC16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73600" y="3638783"/>
                <a:ext cx="569600" cy="569600"/>
              </a:xfrm>
              <a:prstGeom prst="rect">
                <a:avLst/>
              </a:prstGeom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156A97A6-8431-4143-BB79-AD4BF1A18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3214" y="3504746"/>
                <a:ext cx="1207079" cy="11370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02F82028-C3BD-4025-AC8B-8D28C5151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4024" y="1253351"/>
                <a:ext cx="508752" cy="74292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C3B55D50-6915-4B34-B7AE-667687125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62800" y="3542583"/>
                <a:ext cx="1025550" cy="950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30CDF318-28DB-47D7-9A75-DDD5197EF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39000" y="4761783"/>
                <a:ext cx="632100" cy="82126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986009B2-C8C9-4628-9BEB-6DBB2799CEB5}"/>
                  </a:ext>
                </a:extLst>
              </p:cNvPr>
              <p:cNvCxnSpPr>
                <a:cxnSpLocks/>
                <a:stCxn id="4" idx="3"/>
                <a:endCxn id="5" idx="1"/>
              </p:cNvCxnSpPr>
              <p:nvPr/>
            </p:nvCxnSpPr>
            <p:spPr>
              <a:xfrm flipV="1">
                <a:off x="1295400" y="2989183"/>
                <a:ext cx="838200" cy="313794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C2BD6307-02AA-4EB4-9398-FACF2B02032D}"/>
                  </a:ext>
                </a:extLst>
              </p:cNvPr>
              <p:cNvCxnSpPr>
                <a:cxnSpLocks/>
                <a:stCxn id="4" idx="3"/>
                <a:endCxn id="6" idx="1"/>
              </p:cNvCxnSpPr>
              <p:nvPr/>
            </p:nvCxnSpPr>
            <p:spPr>
              <a:xfrm>
                <a:off x="1295400" y="3302977"/>
                <a:ext cx="878200" cy="620606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586FEA6B-86E9-4CCF-A383-AA27F282DABD}"/>
                  </a:ext>
                </a:extLst>
              </p:cNvPr>
              <p:cNvCxnSpPr>
                <a:cxnSpLocks/>
                <a:stCxn id="6" idx="3"/>
                <a:endCxn id="7" idx="1"/>
              </p:cNvCxnSpPr>
              <p:nvPr/>
            </p:nvCxnSpPr>
            <p:spPr>
              <a:xfrm>
                <a:off x="2743200" y="3923583"/>
                <a:ext cx="1550014" cy="14969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D935DA7A-43E5-4191-8B63-6C2DF9F45E4E}"/>
                  </a:ext>
                </a:extLst>
              </p:cNvPr>
              <p:cNvCxnSpPr>
                <a:cxnSpLocks/>
                <a:stCxn id="5" idx="3"/>
                <a:endCxn id="7" idx="1"/>
              </p:cNvCxnSpPr>
              <p:nvPr/>
            </p:nvCxnSpPr>
            <p:spPr>
              <a:xfrm>
                <a:off x="2703200" y="2989183"/>
                <a:ext cx="1590014" cy="108409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B250CFB4-9647-4E60-9012-7889184070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50457" y="2031387"/>
                <a:ext cx="0" cy="512005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B2BA41CB-9205-444E-8EE4-7DFC1F6F764A}"/>
                  </a:ext>
                </a:extLst>
              </p:cNvPr>
              <p:cNvCxnSpPr>
                <a:cxnSpLocks/>
                <a:stCxn id="7" idx="3"/>
                <a:endCxn id="9" idx="1"/>
              </p:cNvCxnSpPr>
              <p:nvPr/>
            </p:nvCxnSpPr>
            <p:spPr>
              <a:xfrm flipV="1">
                <a:off x="5500293" y="4017883"/>
                <a:ext cx="1662507" cy="5539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23CFDD7A-8F22-47CA-9DC3-E49E1771CBA1}"/>
                  </a:ext>
                </a:extLst>
              </p:cNvPr>
              <p:cNvCxnSpPr>
                <a:cxnSpLocks/>
                <a:stCxn id="7" idx="3"/>
                <a:endCxn id="10" idx="1"/>
              </p:cNvCxnSpPr>
              <p:nvPr/>
            </p:nvCxnSpPr>
            <p:spPr>
              <a:xfrm>
                <a:off x="5500293" y="4073273"/>
                <a:ext cx="1738707" cy="1099144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Graphique 17" descr="Partager">
                <a:extLst>
                  <a:ext uri="{FF2B5EF4-FFF2-40B4-BE49-F238E27FC236}">
                    <a16:creationId xmlns:a16="http://schemas.microsoft.com/office/drawing/2014/main" id="{933EA0FF-3306-4FB6-AF05-E6FCF2235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64381" y="1971570"/>
                <a:ext cx="416575" cy="416575"/>
              </a:xfrm>
              <a:prstGeom prst="rect">
                <a:avLst/>
              </a:prstGeom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8DB94E17-0DE9-44BD-8227-C9595B950001}"/>
                  </a:ext>
                </a:extLst>
              </p:cNvPr>
              <p:cNvCxnSpPr>
                <a:cxnSpLocks/>
                <a:stCxn id="8" idx="1"/>
                <a:endCxn id="18" idx="3"/>
              </p:cNvCxnSpPr>
              <p:nvPr/>
            </p:nvCxnSpPr>
            <p:spPr>
              <a:xfrm flipH="1">
                <a:off x="1380956" y="1624813"/>
                <a:ext cx="823068" cy="555045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2D68CCDF-5C6D-4C5D-9FDD-96A353CA8F6F}"/>
                  </a:ext>
                </a:extLst>
              </p:cNvPr>
              <p:cNvCxnSpPr>
                <a:cxnSpLocks/>
                <a:stCxn id="4" idx="0"/>
                <a:endCxn id="18" idx="2"/>
              </p:cNvCxnSpPr>
              <p:nvPr/>
            </p:nvCxnSpPr>
            <p:spPr>
              <a:xfrm flipV="1">
                <a:off x="990600" y="2388145"/>
                <a:ext cx="182069" cy="610032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1" name="Graphique 20" descr="Engrenage">
                <a:extLst>
                  <a:ext uri="{FF2B5EF4-FFF2-40B4-BE49-F238E27FC236}">
                    <a16:creationId xmlns:a16="http://schemas.microsoft.com/office/drawing/2014/main" id="{09A725E5-7B37-4321-92C8-7D9094506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173600" y="4554790"/>
                <a:ext cx="569600" cy="569600"/>
              </a:xfrm>
              <a:prstGeom prst="rect">
                <a:avLst/>
              </a:prstGeom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EE018A0E-6489-493E-8DFF-0F749FCED337}"/>
                  </a:ext>
                </a:extLst>
              </p:cNvPr>
              <p:cNvCxnSpPr>
                <a:cxnSpLocks/>
                <a:stCxn id="21" idx="3"/>
                <a:endCxn id="7" idx="1"/>
              </p:cNvCxnSpPr>
              <p:nvPr/>
            </p:nvCxnSpPr>
            <p:spPr>
              <a:xfrm flipV="1">
                <a:off x="2743200" y="4073273"/>
                <a:ext cx="1550014" cy="766317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AA7D332D-4429-4388-B775-44AE35DC7F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036305"/>
                <a:ext cx="0" cy="519513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Flèche : courbe vers le bas 33">
                <a:extLst>
                  <a:ext uri="{FF2B5EF4-FFF2-40B4-BE49-F238E27FC236}">
                    <a16:creationId xmlns:a16="http://schemas.microsoft.com/office/drawing/2014/main" id="{19B1C9F3-2A46-458C-9BDB-173FAB48E0E0}"/>
                  </a:ext>
                </a:extLst>
              </p:cNvPr>
              <p:cNvSpPr/>
              <p:nvPr/>
            </p:nvSpPr>
            <p:spPr>
              <a:xfrm>
                <a:off x="4676442" y="3081960"/>
                <a:ext cx="628446" cy="258234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7B24F0A0-1735-485D-9F4D-981B48B1C6FB}"/>
                </a:ext>
              </a:extLst>
            </p:cNvPr>
            <p:cNvSpPr/>
            <p:nvPr/>
          </p:nvSpPr>
          <p:spPr>
            <a:xfrm>
              <a:off x="2286000" y="2057400"/>
              <a:ext cx="1407477" cy="939009"/>
            </a:xfrm>
            <a:prstGeom prst="ellipse">
              <a:avLst/>
            </a:prstGeom>
            <a:noFill/>
            <a:ln>
              <a:solidFill>
                <a:srgbClr val="C42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08DA6D8D-9D7F-46FB-8AC2-B84116AC9E24}"/>
              </a:ext>
            </a:extLst>
          </p:cNvPr>
          <p:cNvSpPr txBox="1"/>
          <p:nvPr/>
        </p:nvSpPr>
        <p:spPr>
          <a:xfrm>
            <a:off x="4626939" y="3600038"/>
            <a:ext cx="4393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…Et attachons nous à la partie d’authentification à l’Azure AD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53861C9-160D-4E65-B390-CB0E1B76A157}"/>
              </a:ext>
            </a:extLst>
          </p:cNvPr>
          <p:cNvSpPr txBox="1"/>
          <p:nvPr/>
        </p:nvSpPr>
        <p:spPr>
          <a:xfrm>
            <a:off x="304800" y="4306242"/>
            <a:ext cx="567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Pour que vous puissiez authentifier vos utilisateurs et/ou vous applications, vous devez :</a:t>
            </a:r>
          </a:p>
          <a:p>
            <a:pPr marL="514441" lvl="1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Inscrire votre application dans l’Azure AD</a:t>
            </a:r>
          </a:p>
          <a:p>
            <a:pPr marL="514441" lvl="1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Demander les permissions d’accès à l’APIM pour cette application</a:t>
            </a:r>
          </a:p>
          <a:p>
            <a:pPr marL="514441" lvl="1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Eventuellement faire valider ces permissions par un administrateur de l’AD</a:t>
            </a:r>
          </a:p>
        </p:txBody>
      </p:sp>
    </p:spTree>
    <p:extLst>
      <p:ext uri="{BB962C8B-B14F-4D97-AF65-F5344CB8AC3E}">
        <p14:creationId xmlns:p14="http://schemas.microsoft.com/office/powerpoint/2010/main" val="3301231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152400"/>
            <a:ext cx="5460235" cy="354271"/>
          </a:xfrm>
        </p:spPr>
        <p:txBody>
          <a:bodyPr/>
          <a:lstStyle/>
          <a:p>
            <a:r>
              <a:rPr lang="fr-FR" dirty="0"/>
              <a:t>Inscrire les applications dans l’Azure AD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9D4715-975A-405A-8468-FFC8D76D9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38" r="35135" b="34218"/>
          <a:stretch/>
        </p:blipFill>
        <p:spPr>
          <a:xfrm>
            <a:off x="533400" y="1219200"/>
            <a:ext cx="2438400" cy="176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B6BCAB-14DB-4BD6-94C3-D21C301A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608" y="1360364"/>
            <a:ext cx="3405188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CB5A68-BEAB-4EBC-A001-68FD4C601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929568"/>
            <a:ext cx="1581148" cy="136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AB30D9-2240-40B5-9412-9BCE8F5CA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00462"/>
            <a:ext cx="2613212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8E81DDA-56F0-4A15-AF77-63355FE60F7E}"/>
              </a:ext>
            </a:extLst>
          </p:cNvPr>
          <p:cNvSpPr/>
          <p:nvPr/>
        </p:nvSpPr>
        <p:spPr>
          <a:xfrm>
            <a:off x="514350" y="2843453"/>
            <a:ext cx="609601" cy="145387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C281689-0013-4AE2-8981-15A2FF592291}"/>
              </a:ext>
            </a:extLst>
          </p:cNvPr>
          <p:cNvSpPr/>
          <p:nvPr/>
        </p:nvSpPr>
        <p:spPr>
          <a:xfrm>
            <a:off x="1269204" y="2737662"/>
            <a:ext cx="609601" cy="145387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037A3CF-FAC4-4EBF-8C5E-4C096260D4D2}"/>
              </a:ext>
            </a:extLst>
          </p:cNvPr>
          <p:cNvSpPr/>
          <p:nvPr/>
        </p:nvSpPr>
        <p:spPr>
          <a:xfrm>
            <a:off x="4456909" y="1360364"/>
            <a:ext cx="1029491" cy="151235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C5FD8DA-8932-4204-ACE7-F42D14FEEFE1}"/>
              </a:ext>
            </a:extLst>
          </p:cNvPr>
          <p:cNvSpPr/>
          <p:nvPr/>
        </p:nvSpPr>
        <p:spPr>
          <a:xfrm>
            <a:off x="4648200" y="4419600"/>
            <a:ext cx="1447800" cy="1524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114DD0D-1905-46E2-BD42-8A02D0DC7056}"/>
              </a:ext>
            </a:extLst>
          </p:cNvPr>
          <p:cNvSpPr/>
          <p:nvPr/>
        </p:nvSpPr>
        <p:spPr>
          <a:xfrm>
            <a:off x="4648200" y="4708990"/>
            <a:ext cx="1447800" cy="1524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A65E5B4-AC7D-4409-A74E-4051037C9948}"/>
              </a:ext>
            </a:extLst>
          </p:cNvPr>
          <p:cNvSpPr/>
          <p:nvPr/>
        </p:nvSpPr>
        <p:spPr>
          <a:xfrm>
            <a:off x="4648200" y="5005660"/>
            <a:ext cx="1447800" cy="1524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BE3FE63-F3B3-45D5-9CD9-BAC6B46B6D1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1123951" y="2810356"/>
            <a:ext cx="145253" cy="10579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3850870-2F90-4BCD-839F-0A63598DF370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1878805" y="1435982"/>
            <a:ext cx="2578104" cy="137437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18E87BE-6DAD-498B-8C67-C6469F673560}"/>
              </a:ext>
            </a:extLst>
          </p:cNvPr>
          <p:cNvCxnSpPr>
            <a:cxnSpLocks/>
            <a:stCxn id="9" idx="4"/>
            <a:endCxn id="5" idx="0"/>
          </p:cNvCxnSpPr>
          <p:nvPr/>
        </p:nvCxnSpPr>
        <p:spPr>
          <a:xfrm>
            <a:off x="4971655" y="1511599"/>
            <a:ext cx="467119" cy="241796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A79B220-F1A2-4061-A96C-E63FBC4EB910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>
            <a:off x="3451412" y="4610062"/>
            <a:ext cx="1196788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5457AD50-7692-4749-B787-2265A4EC922F}"/>
              </a:ext>
            </a:extLst>
          </p:cNvPr>
          <p:cNvSpPr txBox="1"/>
          <p:nvPr/>
        </p:nvSpPr>
        <p:spPr>
          <a:xfrm>
            <a:off x="6324600" y="3518609"/>
            <a:ext cx="2362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Renseignez les différents champs en faisant attention 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Au type de l’application</a:t>
            </a:r>
          </a:p>
          <a:p>
            <a:pPr marL="514441" lvl="1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Web app / API pour une application Web OU une application Batch / Daemon</a:t>
            </a:r>
          </a:p>
          <a:p>
            <a:pPr marL="514441" lvl="1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Native pour une application mobile et/ou </a:t>
            </a:r>
            <a:r>
              <a:rPr lang="fr-FR" sz="1100" dirty="0" err="1">
                <a:solidFill>
                  <a:schemeClr val="bg2">
                    <a:lumMod val="75000"/>
                  </a:schemeClr>
                </a:solidFill>
              </a:rPr>
              <a:t>winform</a:t>
            </a:r>
            <a:endParaRPr lang="fr-FR" sz="1100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A l’URL : pour une application web et/ou mobile, cette url sera appelée après l’authentification de l’utilisateur, ELLE EST DONC IMPORTANTE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9FEE4E2-009A-4695-B9B5-C999E13A2CDA}"/>
              </a:ext>
            </a:extLst>
          </p:cNvPr>
          <p:cNvSpPr txBox="1"/>
          <p:nvPr/>
        </p:nvSpPr>
        <p:spPr>
          <a:xfrm>
            <a:off x="6500819" y="1059645"/>
            <a:ext cx="2362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…puis sur la partie Inscription des applications…  « nouvelle application »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75B701E-6F48-4A02-8A1E-9B2C7B3573BD}"/>
              </a:ext>
            </a:extLst>
          </p:cNvPr>
          <p:cNvSpPr txBox="1"/>
          <p:nvPr/>
        </p:nvSpPr>
        <p:spPr>
          <a:xfrm>
            <a:off x="381000" y="581227"/>
            <a:ext cx="2362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Depuis le portail Azure, allez dans la ressource Azure Active Directory…</a:t>
            </a:r>
          </a:p>
        </p:txBody>
      </p:sp>
    </p:spTree>
    <p:extLst>
      <p:ext uri="{BB962C8B-B14F-4D97-AF65-F5344CB8AC3E}">
        <p14:creationId xmlns:p14="http://schemas.microsoft.com/office/powerpoint/2010/main" val="2634239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152400"/>
            <a:ext cx="5460235" cy="354271"/>
          </a:xfrm>
        </p:spPr>
        <p:txBody>
          <a:bodyPr/>
          <a:lstStyle/>
          <a:p>
            <a:r>
              <a:rPr lang="fr-FR" dirty="0"/>
              <a:t>Les permissions requises d’une application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AB30D9-2240-40B5-9412-9BCE8F5C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34" y="1578999"/>
            <a:ext cx="2613212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037A3CF-FAC4-4EBF-8C5E-4C096260D4D2}"/>
              </a:ext>
            </a:extLst>
          </p:cNvPr>
          <p:cNvSpPr/>
          <p:nvPr/>
        </p:nvSpPr>
        <p:spPr>
          <a:xfrm>
            <a:off x="432591" y="1855113"/>
            <a:ext cx="481809" cy="2286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18E87BE-6DAD-498B-8C67-C6469F673560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914400" y="1969413"/>
            <a:ext cx="3213100" cy="39041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75B701E-6F48-4A02-8A1E-9B2C7B3573BD}"/>
              </a:ext>
            </a:extLst>
          </p:cNvPr>
          <p:cNvSpPr txBox="1"/>
          <p:nvPr/>
        </p:nvSpPr>
        <p:spPr>
          <a:xfrm>
            <a:off x="280982" y="940713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Dans les paramètres d’une application…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35CB51A-BBB2-4F5F-9008-F437E51E7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28" y="1371600"/>
            <a:ext cx="951743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C0B000-7FAE-4D56-B3B9-656782588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752600"/>
            <a:ext cx="2613212" cy="88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2CF8AED-70FB-4875-83F4-494D07C75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750" y="3891616"/>
            <a:ext cx="144303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52FFE48-57BF-40B4-B0BA-0C9C6933B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0" y="3707989"/>
            <a:ext cx="2057400" cy="1434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DB70EF9-B965-46A0-9E31-6AE98C528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84" y="3807800"/>
            <a:ext cx="2343528" cy="133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4C5CFD9D-D773-4159-BBFE-1D4E92CFC6B1}"/>
              </a:ext>
            </a:extLst>
          </p:cNvPr>
          <p:cNvSpPr/>
          <p:nvPr/>
        </p:nvSpPr>
        <p:spPr>
          <a:xfrm>
            <a:off x="4130884" y="2286000"/>
            <a:ext cx="916987" cy="1524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F8DCB69-3031-46AB-90CD-DF56894EC3D6}"/>
              </a:ext>
            </a:extLst>
          </p:cNvPr>
          <p:cNvSpPr/>
          <p:nvPr/>
        </p:nvSpPr>
        <p:spPr>
          <a:xfrm>
            <a:off x="5867401" y="1954930"/>
            <a:ext cx="381000" cy="128783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A59AEAE-156D-41B5-970A-0E0D24351AE8}"/>
              </a:ext>
            </a:extLst>
          </p:cNvPr>
          <p:cNvSpPr/>
          <p:nvPr/>
        </p:nvSpPr>
        <p:spPr>
          <a:xfrm>
            <a:off x="6648450" y="4114800"/>
            <a:ext cx="1504950" cy="4572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DC379AB-FDC7-4EEA-8EAF-AE3614A29C22}"/>
              </a:ext>
            </a:extLst>
          </p:cNvPr>
          <p:cNvSpPr/>
          <p:nvPr/>
        </p:nvSpPr>
        <p:spPr>
          <a:xfrm>
            <a:off x="3606800" y="4648200"/>
            <a:ext cx="1041400" cy="1524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E9AB3BC-6807-4689-9866-1F1BFFF65241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 flipV="1">
            <a:off x="5047871" y="2019322"/>
            <a:ext cx="819530" cy="34287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CDF2142-FE8A-45FA-8C54-1E11D426DDBD}"/>
              </a:ext>
            </a:extLst>
          </p:cNvPr>
          <p:cNvCxnSpPr>
            <a:cxnSpLocks/>
            <a:stCxn id="29" idx="4"/>
            <a:endCxn id="30" idx="0"/>
          </p:cNvCxnSpPr>
          <p:nvPr/>
        </p:nvCxnSpPr>
        <p:spPr>
          <a:xfrm>
            <a:off x="6057901" y="2083713"/>
            <a:ext cx="1343024" cy="203108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A5BD945-4C67-4DE2-91AF-0A54DAF95B6C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616450" y="4343400"/>
            <a:ext cx="2032000" cy="3810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1D8B3AF-9D49-417F-912F-A4CAAA49022D}"/>
              </a:ext>
            </a:extLst>
          </p:cNvPr>
          <p:cNvCxnSpPr>
            <a:cxnSpLocks/>
            <a:stCxn id="31" idx="2"/>
            <a:endCxn id="23" idx="3"/>
          </p:cNvCxnSpPr>
          <p:nvPr/>
        </p:nvCxnSpPr>
        <p:spPr>
          <a:xfrm flipH="1" flipV="1">
            <a:off x="2829512" y="4472855"/>
            <a:ext cx="777288" cy="25154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2C65143C-4D33-4991-8F1C-BB5472B77AC6}"/>
              </a:ext>
            </a:extLst>
          </p:cNvPr>
          <p:cNvSpPr txBox="1"/>
          <p:nvPr/>
        </p:nvSpPr>
        <p:spPr>
          <a:xfrm>
            <a:off x="2791029" y="3376913"/>
            <a:ext cx="3676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Rechercher XX-</a:t>
            </a:r>
            <a:r>
              <a:rPr lang="fr-FR" sz="1100" dirty="0" err="1">
                <a:solidFill>
                  <a:schemeClr val="bg2">
                    <a:lumMod val="75000"/>
                  </a:schemeClr>
                </a:solidFill>
              </a:rPr>
              <a:t>colasapim</a:t>
            </a: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fr-FR" sz="1100" dirty="0" err="1">
                <a:solidFill>
                  <a:schemeClr val="bg2">
                    <a:lumMod val="75000"/>
                  </a:schemeClr>
                </a:solidFill>
              </a:rPr>
              <a:t>virtualapp</a:t>
            </a: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 où XX correspond à l’environnement d’instance de l’APIM (E2 ou E4)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E06D21C-D60C-4287-8FB1-2B2557E7BB25}"/>
              </a:ext>
            </a:extLst>
          </p:cNvPr>
          <p:cNvSpPr txBox="1"/>
          <p:nvPr/>
        </p:nvSpPr>
        <p:spPr>
          <a:xfrm>
            <a:off x="228600" y="5171529"/>
            <a:ext cx="3676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Les permissions ne sont données ici que comme exemple, elles sont susceptibles d’évoluer.</a:t>
            </a:r>
          </a:p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Les permissions nécessaires seront indiquées dans la description de l’API cible le cas échéant.</a:t>
            </a:r>
          </a:p>
        </p:txBody>
      </p:sp>
    </p:spTree>
    <p:extLst>
      <p:ext uri="{BB962C8B-B14F-4D97-AF65-F5344CB8AC3E}">
        <p14:creationId xmlns:p14="http://schemas.microsoft.com/office/powerpoint/2010/main" val="1639436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5DB70EF9-B965-46A0-9E31-6AE98C5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61318"/>
            <a:ext cx="2343528" cy="133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765" y="273770"/>
            <a:ext cx="5460235" cy="354271"/>
          </a:xfrm>
        </p:spPr>
        <p:txBody>
          <a:bodyPr/>
          <a:lstStyle/>
          <a:p>
            <a:r>
              <a:rPr lang="fr-FR" dirty="0"/>
              <a:t>Les types de permission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037A3CF-FAC4-4EBF-8C5E-4C096260D4D2}"/>
              </a:ext>
            </a:extLst>
          </p:cNvPr>
          <p:cNvSpPr/>
          <p:nvPr/>
        </p:nvSpPr>
        <p:spPr>
          <a:xfrm>
            <a:off x="3276600" y="2526373"/>
            <a:ext cx="628263" cy="140626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75B701E-6F48-4A02-8A1E-9B2C7B3573BD}"/>
              </a:ext>
            </a:extLst>
          </p:cNvPr>
          <p:cNvSpPr txBox="1"/>
          <p:nvPr/>
        </p:nvSpPr>
        <p:spPr>
          <a:xfrm>
            <a:off x="1752600" y="1446402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Il existe 2 types de permissions…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E06D21C-D60C-4287-8FB1-2B2557E7BB25}"/>
              </a:ext>
            </a:extLst>
          </p:cNvPr>
          <p:cNvSpPr txBox="1"/>
          <p:nvPr/>
        </p:nvSpPr>
        <p:spPr>
          <a:xfrm>
            <a:off x="205033" y="3412639"/>
            <a:ext cx="367626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solidFill>
                  <a:schemeClr val="bg2">
                    <a:lumMod val="75000"/>
                  </a:schemeClr>
                </a:solidFill>
              </a:rPr>
              <a:t>Les permissions déléguées </a:t>
            </a: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endParaRPr lang="fr-FR" sz="11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C’est l’utilisateur qui devra valider ces permissions lors de sa première connexion à l’application que vous développez.</a:t>
            </a:r>
          </a:p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(Attention, si vous ajoutez une permission, l’utilisateur devra de nouveau valider ces permissions)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ADF72B0-7B7B-4762-BFF1-3CEC4D7A1473}"/>
              </a:ext>
            </a:extLst>
          </p:cNvPr>
          <p:cNvSpPr/>
          <p:nvPr/>
        </p:nvSpPr>
        <p:spPr>
          <a:xfrm>
            <a:off x="3253033" y="2187085"/>
            <a:ext cx="628263" cy="140626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83D785-20F6-46D6-84D0-070E37401728}"/>
              </a:ext>
            </a:extLst>
          </p:cNvPr>
          <p:cNvSpPr txBox="1"/>
          <p:nvPr/>
        </p:nvSpPr>
        <p:spPr>
          <a:xfrm>
            <a:off x="4953000" y="3445336"/>
            <a:ext cx="36762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solidFill>
                  <a:schemeClr val="bg2">
                    <a:lumMod val="75000"/>
                  </a:schemeClr>
                </a:solidFill>
              </a:rPr>
              <a:t>Les permissions applicatives </a:t>
            </a: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endParaRPr lang="fr-FR" sz="11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Un administrateur de l’AAD doit  valider la permission en suivant un lien que vous lui fournirez. Ce lien doit ressemblez à ça :</a:t>
            </a:r>
          </a:p>
          <a:p>
            <a:r>
              <a:rPr lang="fr-FR" u="sng" dirty="0">
                <a:hlinkClick r:id="rId3"/>
              </a:rPr>
              <a:t>https://login.microsoftonline.com/common/adminconsent?client_id=XXXXXXXXXX&amp;state=</a:t>
            </a:r>
            <a:r>
              <a:rPr lang="fr-FR" sz="1100" dirty="0">
                <a:solidFill>
                  <a:schemeClr val="bg2">
                    <a:lumMod val="75000"/>
                  </a:schemeClr>
                </a:solidFill>
                <a:hlinkClick r:id="rId3"/>
              </a:rPr>
              <a:t>12345</a:t>
            </a:r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 où XXXXXXXX est l’Application Id de votre application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FD1A745-7F41-4400-91D9-9B0540526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63" y="5029200"/>
            <a:ext cx="2850935" cy="133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2B70A897-691E-40AC-815D-929D5599FCC4}"/>
              </a:ext>
            </a:extLst>
          </p:cNvPr>
          <p:cNvSpPr/>
          <p:nvPr/>
        </p:nvSpPr>
        <p:spPr>
          <a:xfrm>
            <a:off x="3369633" y="5554414"/>
            <a:ext cx="1524465" cy="236786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91A80E4-E630-4BAA-9FA6-B4083C6BF925}"/>
              </a:ext>
            </a:extLst>
          </p:cNvPr>
          <p:cNvCxnSpPr>
            <a:cxnSpLocks/>
            <a:endCxn id="26" idx="6"/>
          </p:cNvCxnSpPr>
          <p:nvPr/>
        </p:nvCxnSpPr>
        <p:spPr>
          <a:xfrm flipH="1">
            <a:off x="4894098" y="5029200"/>
            <a:ext cx="1506702" cy="64360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F2C5A98-0BC8-460A-93C6-5E62F374B2A4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904863" y="2257398"/>
            <a:ext cx="2886269" cy="118793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90E08542-B2D9-48FA-9274-A592F557DF0D}"/>
              </a:ext>
            </a:extLst>
          </p:cNvPr>
          <p:cNvCxnSpPr>
            <a:cxnSpLocks/>
            <a:stCxn id="9" idx="2"/>
            <a:endCxn id="47" idx="0"/>
          </p:cNvCxnSpPr>
          <p:nvPr/>
        </p:nvCxnSpPr>
        <p:spPr>
          <a:xfrm flipH="1">
            <a:off x="2043165" y="2596686"/>
            <a:ext cx="1233435" cy="815953"/>
          </a:xfrm>
          <a:prstGeom prst="straightConnector1">
            <a:avLst/>
          </a:prstGeom>
          <a:ln>
            <a:solidFill>
              <a:srgbClr val="77C2E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22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2400" y="3810354"/>
            <a:ext cx="3962400" cy="861774"/>
          </a:xfrm>
        </p:spPr>
        <p:txBody>
          <a:bodyPr/>
          <a:lstStyle/>
          <a:p>
            <a:r>
              <a:rPr lang="fr-FR" dirty="0"/>
              <a:t>LA gestion de l’authentification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171950" y="3881719"/>
            <a:ext cx="4629150" cy="1488484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Délégation à l’APIM</a:t>
            </a:r>
            <a:endParaRPr lang="fr-FR" dirty="0"/>
          </a:p>
          <a:p>
            <a:r>
              <a:rPr lang="fr-FR" dirty="0">
                <a:solidFill>
                  <a:schemeClr val="accent3"/>
                </a:solidFill>
              </a:rPr>
              <a:t>Délégation au back office</a:t>
            </a:r>
          </a:p>
          <a:p>
            <a:r>
              <a:rPr lang="fr-FR" dirty="0">
                <a:solidFill>
                  <a:schemeClr val="accent3"/>
                </a:solidFill>
              </a:rPr>
              <a:t>Solution hybride</a:t>
            </a:r>
          </a:p>
          <a:p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0" r="14850"/>
          <a:stretch>
            <a:fillRect/>
          </a:stretch>
        </p:blipFill>
        <p:spPr/>
      </p:pic>
      <p:sp>
        <p:nvSpPr>
          <p:cNvPr id="7" name="Espace réservé du numéro de diapositiv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34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4362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327781" y="92777"/>
            <a:ext cx="5460235" cy="354271"/>
          </a:xfrm>
        </p:spPr>
        <p:txBody>
          <a:bodyPr/>
          <a:lstStyle/>
          <a:p>
            <a:r>
              <a:rPr lang="fr-FR" sz="1800" dirty="0"/>
              <a:t>Authentification à l’AAD : délégation à l’APIM (scenario principal)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951913" y="8402638"/>
            <a:ext cx="192087" cy="138112"/>
          </a:xfrm>
        </p:spPr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35</a:t>
            </a:fld>
            <a:endParaRPr lang="uk-UA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245E5F7-901B-4CB5-BE8B-0CD70B010B7A}"/>
              </a:ext>
            </a:extLst>
          </p:cNvPr>
          <p:cNvCxnSpPr/>
          <p:nvPr/>
        </p:nvCxnSpPr>
        <p:spPr>
          <a:xfrm>
            <a:off x="3455165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B1079A4-E92F-4F45-B467-2380FFD9F8A5}"/>
              </a:ext>
            </a:extLst>
          </p:cNvPr>
          <p:cNvCxnSpPr/>
          <p:nvPr/>
        </p:nvCxnSpPr>
        <p:spPr>
          <a:xfrm>
            <a:off x="5867399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E7BDACC-47ED-4788-957C-39831D906756}"/>
              </a:ext>
            </a:extLst>
          </p:cNvPr>
          <p:cNvCxnSpPr/>
          <p:nvPr/>
        </p:nvCxnSpPr>
        <p:spPr>
          <a:xfrm>
            <a:off x="1371600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7CFF59B-8ACA-41C8-AF9F-AD7D43592F31}"/>
              </a:ext>
            </a:extLst>
          </p:cNvPr>
          <p:cNvCxnSpPr/>
          <p:nvPr/>
        </p:nvCxnSpPr>
        <p:spPr>
          <a:xfrm>
            <a:off x="8305800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418235A-FD30-4F36-8560-FDAFD10EDA0B}"/>
              </a:ext>
            </a:extLst>
          </p:cNvPr>
          <p:cNvSpPr txBox="1"/>
          <p:nvPr/>
        </p:nvSpPr>
        <p:spPr>
          <a:xfrm>
            <a:off x="609600" y="1295400"/>
            <a:ext cx="1600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Application Web « cliente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831DDD-116E-49E0-919A-F4EE3D6F1482}"/>
              </a:ext>
            </a:extLst>
          </p:cNvPr>
          <p:cNvSpPr txBox="1"/>
          <p:nvPr/>
        </p:nvSpPr>
        <p:spPr>
          <a:xfrm>
            <a:off x="2655066" y="1295399"/>
            <a:ext cx="1600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APIM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CF4304-53CD-4351-8816-96999C6640A1}"/>
              </a:ext>
            </a:extLst>
          </p:cNvPr>
          <p:cNvSpPr txBox="1"/>
          <p:nvPr/>
        </p:nvSpPr>
        <p:spPr>
          <a:xfrm>
            <a:off x="5067301" y="1295399"/>
            <a:ext cx="1600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Azure AD (serveur OAuth2)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AF6A37-0041-4498-BB52-FAB714C480CC}"/>
              </a:ext>
            </a:extLst>
          </p:cNvPr>
          <p:cNvSpPr txBox="1"/>
          <p:nvPr/>
        </p:nvSpPr>
        <p:spPr>
          <a:xfrm>
            <a:off x="7441741" y="1295399"/>
            <a:ext cx="1600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Back Office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8FD8F5C-232A-4FC0-A88C-651BEE378BEA}"/>
              </a:ext>
            </a:extLst>
          </p:cNvPr>
          <p:cNvCxnSpPr>
            <a:cxnSpLocks/>
          </p:cNvCxnSpPr>
          <p:nvPr/>
        </p:nvCxnSpPr>
        <p:spPr>
          <a:xfrm>
            <a:off x="1371600" y="2209800"/>
            <a:ext cx="4495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D5345E1-7E3B-4AB7-A68D-36609AD2EA93}"/>
              </a:ext>
            </a:extLst>
          </p:cNvPr>
          <p:cNvCxnSpPr>
            <a:cxnSpLocks/>
          </p:cNvCxnSpPr>
          <p:nvPr/>
        </p:nvCxnSpPr>
        <p:spPr>
          <a:xfrm flipH="1">
            <a:off x="1371599" y="3352800"/>
            <a:ext cx="449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6FA0D34-E810-4DC2-B9E2-F2CA3048B3DE}"/>
              </a:ext>
            </a:extLst>
          </p:cNvPr>
          <p:cNvCxnSpPr>
            <a:cxnSpLocks/>
          </p:cNvCxnSpPr>
          <p:nvPr/>
        </p:nvCxnSpPr>
        <p:spPr>
          <a:xfrm>
            <a:off x="1371600" y="4343400"/>
            <a:ext cx="2083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2ED8CEB-93C5-4CC7-BB0F-16B42B0A1B96}"/>
              </a:ext>
            </a:extLst>
          </p:cNvPr>
          <p:cNvCxnSpPr>
            <a:cxnSpLocks/>
          </p:cNvCxnSpPr>
          <p:nvPr/>
        </p:nvCxnSpPr>
        <p:spPr>
          <a:xfrm>
            <a:off x="3455164" y="5257800"/>
            <a:ext cx="4850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AD964E95-505F-4998-AF84-8B5C2744BD72}"/>
              </a:ext>
            </a:extLst>
          </p:cNvPr>
          <p:cNvGrpSpPr/>
          <p:nvPr/>
        </p:nvGrpSpPr>
        <p:grpSpPr>
          <a:xfrm>
            <a:off x="5867399" y="2438400"/>
            <a:ext cx="381001" cy="685800"/>
            <a:chOff x="5867399" y="2438400"/>
            <a:chExt cx="381001" cy="685800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5F5C1B2D-B448-4FDF-9792-133B700854FA}"/>
                </a:ext>
              </a:extLst>
            </p:cNvPr>
            <p:cNvCxnSpPr/>
            <p:nvPr/>
          </p:nvCxnSpPr>
          <p:spPr>
            <a:xfrm>
              <a:off x="5880482" y="2438400"/>
              <a:ext cx="367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72B0E060-6230-4741-9DFC-AC4AF04F31C4}"/>
                </a:ext>
              </a:extLst>
            </p:cNvPr>
            <p:cNvCxnSpPr/>
            <p:nvPr/>
          </p:nvCxnSpPr>
          <p:spPr>
            <a:xfrm>
              <a:off x="6248400" y="24384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296F728E-6E12-48D7-B4AE-0106583FF2AD}"/>
                </a:ext>
              </a:extLst>
            </p:cNvPr>
            <p:cNvCxnSpPr/>
            <p:nvPr/>
          </p:nvCxnSpPr>
          <p:spPr>
            <a:xfrm flipH="1">
              <a:off x="5867399" y="3124200"/>
              <a:ext cx="381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Légende : encadrée 60">
            <a:extLst>
              <a:ext uri="{FF2B5EF4-FFF2-40B4-BE49-F238E27FC236}">
                <a16:creationId xmlns:a16="http://schemas.microsoft.com/office/drawing/2014/main" id="{3B3294FA-8F04-491F-8CE4-CF3917D47A41}"/>
              </a:ext>
            </a:extLst>
          </p:cNvPr>
          <p:cNvSpPr/>
          <p:nvPr/>
        </p:nvSpPr>
        <p:spPr>
          <a:xfrm>
            <a:off x="32711" y="2452440"/>
            <a:ext cx="2730110" cy="457198"/>
          </a:xfrm>
          <a:prstGeom prst="borderCallout1">
            <a:avLst>
              <a:gd name="adj1" fmla="val -14583"/>
              <a:gd name="adj2" fmla="val 41667"/>
              <a:gd name="adj3" fmla="val -45394"/>
              <a:gd name="adj4" fmla="val 68303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L’application cliente renvoie l’utilisateur vers une la page de login du serveur OAuth2</a:t>
            </a:r>
          </a:p>
        </p:txBody>
      </p:sp>
      <p:sp>
        <p:nvSpPr>
          <p:cNvPr id="62" name="Légende : encadrée 61">
            <a:extLst>
              <a:ext uri="{FF2B5EF4-FFF2-40B4-BE49-F238E27FC236}">
                <a16:creationId xmlns:a16="http://schemas.microsoft.com/office/drawing/2014/main" id="{F854F612-2DDD-4785-A1F7-D6A1B0923437}"/>
              </a:ext>
            </a:extLst>
          </p:cNvPr>
          <p:cNvSpPr/>
          <p:nvPr/>
        </p:nvSpPr>
        <p:spPr>
          <a:xfrm>
            <a:off x="6276474" y="1898233"/>
            <a:ext cx="2730110" cy="457198"/>
          </a:xfrm>
          <a:prstGeom prst="borderCallout1">
            <a:avLst>
              <a:gd name="adj1" fmla="val 202962"/>
              <a:gd name="adj2" fmla="val -1228"/>
              <a:gd name="adj3" fmla="val 117765"/>
              <a:gd name="adj4" fmla="val 23939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L’utilisateur s’authentifie en validant les permissions requises par l’application</a:t>
            </a:r>
          </a:p>
        </p:txBody>
      </p:sp>
      <p:sp>
        <p:nvSpPr>
          <p:cNvPr id="63" name="Légende : encadrée 62">
            <a:extLst>
              <a:ext uri="{FF2B5EF4-FFF2-40B4-BE49-F238E27FC236}">
                <a16:creationId xmlns:a16="http://schemas.microsoft.com/office/drawing/2014/main" id="{EB1F9E3F-09AE-46EA-9045-F8C3ADFBA1EC}"/>
              </a:ext>
            </a:extLst>
          </p:cNvPr>
          <p:cNvSpPr/>
          <p:nvPr/>
        </p:nvSpPr>
        <p:spPr>
          <a:xfrm>
            <a:off x="5302443" y="3820852"/>
            <a:ext cx="2730110" cy="457198"/>
          </a:xfrm>
          <a:prstGeom prst="borderCallout1">
            <a:avLst>
              <a:gd name="adj1" fmla="val -83004"/>
              <a:gd name="adj2" fmla="val -22675"/>
              <a:gd name="adj3" fmla="val -12060"/>
              <a:gd name="adj4" fmla="val 14244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Le serveur OAuth2 renvoie un </a:t>
            </a:r>
            <a:r>
              <a:rPr lang="fr-FR" sz="1100" dirty="0" err="1"/>
              <a:t>token</a:t>
            </a:r>
            <a:r>
              <a:rPr lang="fr-FR" sz="1100" dirty="0"/>
              <a:t> à l’application cliente</a:t>
            </a:r>
          </a:p>
        </p:txBody>
      </p:sp>
      <p:sp>
        <p:nvSpPr>
          <p:cNvPr id="64" name="Légende : encadrée 63">
            <a:extLst>
              <a:ext uri="{FF2B5EF4-FFF2-40B4-BE49-F238E27FC236}">
                <a16:creationId xmlns:a16="http://schemas.microsoft.com/office/drawing/2014/main" id="{1BC64BAC-B426-4370-9B8C-68AD3F3D3B94}"/>
              </a:ext>
            </a:extLst>
          </p:cNvPr>
          <p:cNvSpPr/>
          <p:nvPr/>
        </p:nvSpPr>
        <p:spPr>
          <a:xfrm>
            <a:off x="109541" y="3619501"/>
            <a:ext cx="2730110" cy="457198"/>
          </a:xfrm>
          <a:prstGeom prst="borderCallout1">
            <a:avLst>
              <a:gd name="adj1" fmla="val 148575"/>
              <a:gd name="adj2" fmla="val 80743"/>
              <a:gd name="adj3" fmla="val 103730"/>
              <a:gd name="adj4" fmla="val 68303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L’application cliente appel une API de l’APIM en envoyant dans le header le </a:t>
            </a:r>
            <a:r>
              <a:rPr lang="fr-FR" sz="1100" dirty="0" err="1"/>
              <a:t>token</a:t>
            </a:r>
            <a:endParaRPr lang="fr-FR" sz="1100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9952FE30-FFB6-40FA-9E5B-248476B626D4}"/>
              </a:ext>
            </a:extLst>
          </p:cNvPr>
          <p:cNvGrpSpPr/>
          <p:nvPr/>
        </p:nvGrpSpPr>
        <p:grpSpPr>
          <a:xfrm>
            <a:off x="3455164" y="4445668"/>
            <a:ext cx="381001" cy="685800"/>
            <a:chOff x="5867399" y="2438400"/>
            <a:chExt cx="381001" cy="685800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AE39A075-18A6-459C-AA90-CA2AAF3B5BB3}"/>
                </a:ext>
              </a:extLst>
            </p:cNvPr>
            <p:cNvCxnSpPr/>
            <p:nvPr/>
          </p:nvCxnSpPr>
          <p:spPr>
            <a:xfrm>
              <a:off x="5880482" y="2438400"/>
              <a:ext cx="367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B4427BF2-E75A-4771-A54B-28F55DC38AE5}"/>
                </a:ext>
              </a:extLst>
            </p:cNvPr>
            <p:cNvCxnSpPr/>
            <p:nvPr/>
          </p:nvCxnSpPr>
          <p:spPr>
            <a:xfrm>
              <a:off x="6248400" y="24384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87B2ECD4-ECC6-440D-8242-E6B491867D31}"/>
                </a:ext>
              </a:extLst>
            </p:cNvPr>
            <p:cNvCxnSpPr/>
            <p:nvPr/>
          </p:nvCxnSpPr>
          <p:spPr>
            <a:xfrm flipH="1">
              <a:off x="5867399" y="3124200"/>
              <a:ext cx="381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Légende : encadrée 68">
            <a:extLst>
              <a:ext uri="{FF2B5EF4-FFF2-40B4-BE49-F238E27FC236}">
                <a16:creationId xmlns:a16="http://schemas.microsoft.com/office/drawing/2014/main" id="{D1C4D560-FC99-4A0E-97F4-29B35539238A}"/>
              </a:ext>
            </a:extLst>
          </p:cNvPr>
          <p:cNvSpPr/>
          <p:nvPr/>
        </p:nvSpPr>
        <p:spPr>
          <a:xfrm>
            <a:off x="77355" y="4786562"/>
            <a:ext cx="2730110" cy="457198"/>
          </a:xfrm>
          <a:prstGeom prst="borderCallout1">
            <a:avLst>
              <a:gd name="adj1" fmla="val -7566"/>
              <a:gd name="adj2" fmla="val 132746"/>
              <a:gd name="adj3" fmla="val 26536"/>
              <a:gd name="adj4" fmla="val 102090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L’APIM valide le </a:t>
            </a:r>
            <a:r>
              <a:rPr lang="fr-FR" sz="1100" dirty="0" err="1"/>
              <a:t>token</a:t>
            </a:r>
            <a:r>
              <a:rPr lang="fr-FR" sz="1100" dirty="0"/>
              <a:t> (et renvoie une erreur à l’appelant si celui-ci n’est pas valide)</a:t>
            </a:r>
          </a:p>
        </p:txBody>
      </p:sp>
      <p:sp>
        <p:nvSpPr>
          <p:cNvPr id="70" name="Légende : encadrée 69">
            <a:extLst>
              <a:ext uri="{FF2B5EF4-FFF2-40B4-BE49-F238E27FC236}">
                <a16:creationId xmlns:a16="http://schemas.microsoft.com/office/drawing/2014/main" id="{DC24D116-CE92-4F79-8374-7442F6EC139E}"/>
              </a:ext>
            </a:extLst>
          </p:cNvPr>
          <p:cNvSpPr/>
          <p:nvPr/>
        </p:nvSpPr>
        <p:spPr>
          <a:xfrm>
            <a:off x="3652206" y="5638801"/>
            <a:ext cx="2730110" cy="766717"/>
          </a:xfrm>
          <a:prstGeom prst="borderCallout1">
            <a:avLst>
              <a:gd name="adj1" fmla="val -41399"/>
              <a:gd name="adj2" fmla="val 115412"/>
              <a:gd name="adj3" fmla="val -13815"/>
              <a:gd name="adj4" fmla="val 87400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L’APIM transfert l’appel au back HRA en envoyant dans le header l’identifiant de l’appelant ou le </a:t>
            </a:r>
            <a:r>
              <a:rPr lang="fr-FR" sz="1100" dirty="0" err="1"/>
              <a:t>token</a:t>
            </a:r>
            <a:r>
              <a:rPr lang="fr-FR" sz="1100" dirty="0"/>
              <a:t> (il est </a:t>
            </a:r>
            <a:r>
              <a:rPr lang="fr-FR" sz="1100" dirty="0" err="1"/>
              <a:t>possble</a:t>
            </a:r>
            <a:r>
              <a:rPr lang="fr-FR" sz="1100" dirty="0"/>
              <a:t> de le lire côté HRA)</a:t>
            </a:r>
          </a:p>
        </p:txBody>
      </p:sp>
    </p:spTree>
    <p:extLst>
      <p:ext uri="{BB962C8B-B14F-4D97-AF65-F5344CB8AC3E}">
        <p14:creationId xmlns:p14="http://schemas.microsoft.com/office/powerpoint/2010/main" val="1627786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951913" y="8402638"/>
            <a:ext cx="192087" cy="138112"/>
          </a:xfrm>
        </p:spPr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36</a:t>
            </a:fld>
            <a:endParaRPr lang="uk-UA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245E5F7-901B-4CB5-BE8B-0CD70B010B7A}"/>
              </a:ext>
            </a:extLst>
          </p:cNvPr>
          <p:cNvCxnSpPr/>
          <p:nvPr/>
        </p:nvCxnSpPr>
        <p:spPr>
          <a:xfrm>
            <a:off x="3455165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B1079A4-E92F-4F45-B467-2380FFD9F8A5}"/>
              </a:ext>
            </a:extLst>
          </p:cNvPr>
          <p:cNvCxnSpPr/>
          <p:nvPr/>
        </p:nvCxnSpPr>
        <p:spPr>
          <a:xfrm>
            <a:off x="5867399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E7BDACC-47ED-4788-957C-39831D906756}"/>
              </a:ext>
            </a:extLst>
          </p:cNvPr>
          <p:cNvCxnSpPr/>
          <p:nvPr/>
        </p:nvCxnSpPr>
        <p:spPr>
          <a:xfrm>
            <a:off x="1371600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7CFF59B-8ACA-41C8-AF9F-AD7D43592F31}"/>
              </a:ext>
            </a:extLst>
          </p:cNvPr>
          <p:cNvCxnSpPr/>
          <p:nvPr/>
        </p:nvCxnSpPr>
        <p:spPr>
          <a:xfrm>
            <a:off x="8305800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418235A-FD30-4F36-8560-FDAFD10EDA0B}"/>
              </a:ext>
            </a:extLst>
          </p:cNvPr>
          <p:cNvSpPr txBox="1"/>
          <p:nvPr/>
        </p:nvSpPr>
        <p:spPr>
          <a:xfrm>
            <a:off x="609600" y="1295400"/>
            <a:ext cx="1600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Application Web « cliente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831DDD-116E-49E0-919A-F4EE3D6F1482}"/>
              </a:ext>
            </a:extLst>
          </p:cNvPr>
          <p:cNvSpPr txBox="1"/>
          <p:nvPr/>
        </p:nvSpPr>
        <p:spPr>
          <a:xfrm>
            <a:off x="2655066" y="1295399"/>
            <a:ext cx="1600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APIM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CF4304-53CD-4351-8816-96999C6640A1}"/>
              </a:ext>
            </a:extLst>
          </p:cNvPr>
          <p:cNvSpPr txBox="1"/>
          <p:nvPr/>
        </p:nvSpPr>
        <p:spPr>
          <a:xfrm>
            <a:off x="5067301" y="1295399"/>
            <a:ext cx="1600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Azure AD (serveur OAuth2)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AF6A37-0041-4498-BB52-FAB714C480CC}"/>
              </a:ext>
            </a:extLst>
          </p:cNvPr>
          <p:cNvSpPr txBox="1"/>
          <p:nvPr/>
        </p:nvSpPr>
        <p:spPr>
          <a:xfrm>
            <a:off x="7441741" y="1295399"/>
            <a:ext cx="1600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Back Office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8FD8F5C-232A-4FC0-A88C-651BEE378BEA}"/>
              </a:ext>
            </a:extLst>
          </p:cNvPr>
          <p:cNvCxnSpPr>
            <a:cxnSpLocks/>
          </p:cNvCxnSpPr>
          <p:nvPr/>
        </p:nvCxnSpPr>
        <p:spPr>
          <a:xfrm>
            <a:off x="1371600" y="2209800"/>
            <a:ext cx="4495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D5345E1-7E3B-4AB7-A68D-36609AD2EA93}"/>
              </a:ext>
            </a:extLst>
          </p:cNvPr>
          <p:cNvCxnSpPr>
            <a:cxnSpLocks/>
          </p:cNvCxnSpPr>
          <p:nvPr/>
        </p:nvCxnSpPr>
        <p:spPr>
          <a:xfrm flipH="1">
            <a:off x="1371599" y="3352800"/>
            <a:ext cx="449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6FA0D34-E810-4DC2-B9E2-F2CA3048B3DE}"/>
              </a:ext>
            </a:extLst>
          </p:cNvPr>
          <p:cNvCxnSpPr>
            <a:cxnSpLocks/>
          </p:cNvCxnSpPr>
          <p:nvPr/>
        </p:nvCxnSpPr>
        <p:spPr>
          <a:xfrm>
            <a:off x="1371600" y="4343400"/>
            <a:ext cx="2083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2ED8CEB-93C5-4CC7-BB0F-16B42B0A1B96}"/>
              </a:ext>
            </a:extLst>
          </p:cNvPr>
          <p:cNvCxnSpPr>
            <a:cxnSpLocks/>
          </p:cNvCxnSpPr>
          <p:nvPr/>
        </p:nvCxnSpPr>
        <p:spPr>
          <a:xfrm>
            <a:off x="3442081" y="4648200"/>
            <a:ext cx="4850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AD964E95-505F-4998-AF84-8B5C2744BD72}"/>
              </a:ext>
            </a:extLst>
          </p:cNvPr>
          <p:cNvGrpSpPr/>
          <p:nvPr/>
        </p:nvGrpSpPr>
        <p:grpSpPr>
          <a:xfrm>
            <a:off x="5867399" y="2438400"/>
            <a:ext cx="381001" cy="685800"/>
            <a:chOff x="5867399" y="2438400"/>
            <a:chExt cx="381001" cy="685800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5F5C1B2D-B448-4FDF-9792-133B700854FA}"/>
                </a:ext>
              </a:extLst>
            </p:cNvPr>
            <p:cNvCxnSpPr/>
            <p:nvPr/>
          </p:nvCxnSpPr>
          <p:spPr>
            <a:xfrm>
              <a:off x="5880482" y="2438400"/>
              <a:ext cx="367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72B0E060-6230-4741-9DFC-AC4AF04F31C4}"/>
                </a:ext>
              </a:extLst>
            </p:cNvPr>
            <p:cNvCxnSpPr/>
            <p:nvPr/>
          </p:nvCxnSpPr>
          <p:spPr>
            <a:xfrm>
              <a:off x="6248400" y="24384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296F728E-6E12-48D7-B4AE-0106583FF2AD}"/>
                </a:ext>
              </a:extLst>
            </p:cNvPr>
            <p:cNvCxnSpPr/>
            <p:nvPr/>
          </p:nvCxnSpPr>
          <p:spPr>
            <a:xfrm flipH="1">
              <a:off x="5867399" y="3124200"/>
              <a:ext cx="381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Légende : encadrée 60">
            <a:extLst>
              <a:ext uri="{FF2B5EF4-FFF2-40B4-BE49-F238E27FC236}">
                <a16:creationId xmlns:a16="http://schemas.microsoft.com/office/drawing/2014/main" id="{3B3294FA-8F04-491F-8CE4-CF3917D47A41}"/>
              </a:ext>
            </a:extLst>
          </p:cNvPr>
          <p:cNvSpPr/>
          <p:nvPr/>
        </p:nvSpPr>
        <p:spPr>
          <a:xfrm>
            <a:off x="32711" y="2452440"/>
            <a:ext cx="2730110" cy="457198"/>
          </a:xfrm>
          <a:prstGeom prst="borderCallout1">
            <a:avLst>
              <a:gd name="adj1" fmla="val -14583"/>
              <a:gd name="adj2" fmla="val 41667"/>
              <a:gd name="adj3" fmla="val -45394"/>
              <a:gd name="adj4" fmla="val 68303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L’application cliente renvoie l’utilisateur vers une la page de login du serveur OAuth2</a:t>
            </a:r>
          </a:p>
        </p:txBody>
      </p:sp>
      <p:sp>
        <p:nvSpPr>
          <p:cNvPr id="62" name="Légende : encadrée 61">
            <a:extLst>
              <a:ext uri="{FF2B5EF4-FFF2-40B4-BE49-F238E27FC236}">
                <a16:creationId xmlns:a16="http://schemas.microsoft.com/office/drawing/2014/main" id="{F854F612-2DDD-4785-A1F7-D6A1B0923437}"/>
              </a:ext>
            </a:extLst>
          </p:cNvPr>
          <p:cNvSpPr/>
          <p:nvPr/>
        </p:nvSpPr>
        <p:spPr>
          <a:xfrm>
            <a:off x="6276474" y="1898233"/>
            <a:ext cx="2730110" cy="457198"/>
          </a:xfrm>
          <a:prstGeom prst="borderCallout1">
            <a:avLst>
              <a:gd name="adj1" fmla="val 202962"/>
              <a:gd name="adj2" fmla="val -1228"/>
              <a:gd name="adj3" fmla="val 117765"/>
              <a:gd name="adj4" fmla="val 23939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L’utilisateur s’authentifie en validant les permissions requises par l’application</a:t>
            </a:r>
          </a:p>
        </p:txBody>
      </p:sp>
      <p:sp>
        <p:nvSpPr>
          <p:cNvPr id="63" name="Légende : encadrée 62">
            <a:extLst>
              <a:ext uri="{FF2B5EF4-FFF2-40B4-BE49-F238E27FC236}">
                <a16:creationId xmlns:a16="http://schemas.microsoft.com/office/drawing/2014/main" id="{EB1F9E3F-09AE-46EA-9045-F8C3ADFBA1EC}"/>
              </a:ext>
            </a:extLst>
          </p:cNvPr>
          <p:cNvSpPr/>
          <p:nvPr/>
        </p:nvSpPr>
        <p:spPr>
          <a:xfrm>
            <a:off x="5302443" y="3820852"/>
            <a:ext cx="2730110" cy="457198"/>
          </a:xfrm>
          <a:prstGeom prst="borderCallout1">
            <a:avLst>
              <a:gd name="adj1" fmla="val -83004"/>
              <a:gd name="adj2" fmla="val -22675"/>
              <a:gd name="adj3" fmla="val -12060"/>
              <a:gd name="adj4" fmla="val 14244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Le serveur OAuth2 renvoie un </a:t>
            </a:r>
            <a:r>
              <a:rPr lang="fr-FR" sz="1100" dirty="0" err="1"/>
              <a:t>token</a:t>
            </a:r>
            <a:r>
              <a:rPr lang="fr-FR" sz="1100" dirty="0"/>
              <a:t> à l’application cliente</a:t>
            </a:r>
          </a:p>
        </p:txBody>
      </p:sp>
      <p:sp>
        <p:nvSpPr>
          <p:cNvPr id="64" name="Légende : encadrée 63">
            <a:extLst>
              <a:ext uri="{FF2B5EF4-FFF2-40B4-BE49-F238E27FC236}">
                <a16:creationId xmlns:a16="http://schemas.microsoft.com/office/drawing/2014/main" id="{1BC64BAC-B426-4370-9B8C-68AD3F3D3B94}"/>
              </a:ext>
            </a:extLst>
          </p:cNvPr>
          <p:cNvSpPr/>
          <p:nvPr/>
        </p:nvSpPr>
        <p:spPr>
          <a:xfrm>
            <a:off x="109541" y="3619501"/>
            <a:ext cx="2730110" cy="457198"/>
          </a:xfrm>
          <a:prstGeom prst="borderCallout1">
            <a:avLst>
              <a:gd name="adj1" fmla="val 148575"/>
              <a:gd name="adj2" fmla="val 80743"/>
              <a:gd name="adj3" fmla="val 103730"/>
              <a:gd name="adj4" fmla="val 68303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L’application cliente appel une API de l’APIM en envoyant dans le header le </a:t>
            </a:r>
            <a:r>
              <a:rPr lang="fr-FR" sz="1100" dirty="0" err="1"/>
              <a:t>token</a:t>
            </a:r>
            <a:endParaRPr lang="fr-FR" sz="1100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9952FE30-FFB6-40FA-9E5B-248476B626D4}"/>
              </a:ext>
            </a:extLst>
          </p:cNvPr>
          <p:cNvGrpSpPr/>
          <p:nvPr/>
        </p:nvGrpSpPr>
        <p:grpSpPr>
          <a:xfrm>
            <a:off x="8287937" y="4812633"/>
            <a:ext cx="381001" cy="685800"/>
            <a:chOff x="5867399" y="2438400"/>
            <a:chExt cx="381001" cy="685800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AE39A075-18A6-459C-AA90-CA2AAF3B5BB3}"/>
                </a:ext>
              </a:extLst>
            </p:cNvPr>
            <p:cNvCxnSpPr/>
            <p:nvPr/>
          </p:nvCxnSpPr>
          <p:spPr>
            <a:xfrm>
              <a:off x="5880482" y="2438400"/>
              <a:ext cx="367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B4427BF2-E75A-4771-A54B-28F55DC38AE5}"/>
                </a:ext>
              </a:extLst>
            </p:cNvPr>
            <p:cNvCxnSpPr/>
            <p:nvPr/>
          </p:nvCxnSpPr>
          <p:spPr>
            <a:xfrm>
              <a:off x="6248400" y="24384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87B2ECD4-ECC6-440D-8242-E6B491867D31}"/>
                </a:ext>
              </a:extLst>
            </p:cNvPr>
            <p:cNvCxnSpPr/>
            <p:nvPr/>
          </p:nvCxnSpPr>
          <p:spPr>
            <a:xfrm flipH="1">
              <a:off x="5867399" y="3124200"/>
              <a:ext cx="381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Légende : encadrée 68">
            <a:extLst>
              <a:ext uri="{FF2B5EF4-FFF2-40B4-BE49-F238E27FC236}">
                <a16:creationId xmlns:a16="http://schemas.microsoft.com/office/drawing/2014/main" id="{D1C4D560-FC99-4A0E-97F4-29B35539238A}"/>
              </a:ext>
            </a:extLst>
          </p:cNvPr>
          <p:cNvSpPr/>
          <p:nvPr/>
        </p:nvSpPr>
        <p:spPr>
          <a:xfrm>
            <a:off x="4992061" y="5196392"/>
            <a:ext cx="2730110" cy="899603"/>
          </a:xfrm>
          <a:prstGeom prst="borderCallout1">
            <a:avLst>
              <a:gd name="adj1" fmla="val -20219"/>
              <a:gd name="adj2" fmla="val 130690"/>
              <a:gd name="adj3" fmla="val 26536"/>
              <a:gd name="adj4" fmla="val 102090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HRA valide le </a:t>
            </a:r>
            <a:r>
              <a:rPr lang="fr-FR" sz="1100" dirty="0" err="1"/>
              <a:t>token</a:t>
            </a:r>
            <a:r>
              <a:rPr lang="fr-FR" sz="1100" dirty="0"/>
              <a:t> à l’aide de la librairie ADAL pour Java (</a:t>
            </a:r>
            <a:r>
              <a:rPr lang="fr-FR" sz="1100" dirty="0">
                <a:hlinkClick r:id="rId2"/>
              </a:rPr>
              <a:t>https://github.com/AzureAD/azure-activedirectory-library-for-java</a:t>
            </a:r>
            <a:r>
              <a:rPr lang="fr-FR" sz="1100" dirty="0"/>
              <a:t> )</a:t>
            </a:r>
          </a:p>
        </p:txBody>
      </p:sp>
      <p:sp>
        <p:nvSpPr>
          <p:cNvPr id="70" name="Légende : encadrée 69">
            <a:extLst>
              <a:ext uri="{FF2B5EF4-FFF2-40B4-BE49-F238E27FC236}">
                <a16:creationId xmlns:a16="http://schemas.microsoft.com/office/drawing/2014/main" id="{DC24D116-CE92-4F79-8374-7442F6EC139E}"/>
              </a:ext>
            </a:extLst>
          </p:cNvPr>
          <p:cNvSpPr/>
          <p:nvPr/>
        </p:nvSpPr>
        <p:spPr>
          <a:xfrm>
            <a:off x="1397766" y="4821836"/>
            <a:ext cx="2730110" cy="393029"/>
          </a:xfrm>
          <a:prstGeom prst="borderCallout1">
            <a:avLst>
              <a:gd name="adj1" fmla="val -35018"/>
              <a:gd name="adj2" fmla="val 92202"/>
              <a:gd name="adj3" fmla="val -13815"/>
              <a:gd name="adj4" fmla="val 87400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L’APIM transfert l’appel au back HRA sans valider quoique ce soit</a:t>
            </a:r>
          </a:p>
        </p:txBody>
      </p:sp>
      <p:sp>
        <p:nvSpPr>
          <p:cNvPr id="33" name="Titre 6">
            <a:extLst>
              <a:ext uri="{FF2B5EF4-FFF2-40B4-BE49-F238E27FC236}">
                <a16:creationId xmlns:a16="http://schemas.microsoft.com/office/drawing/2014/main" id="{0012FF26-0889-4E2D-870D-5966819B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323" y="120958"/>
            <a:ext cx="5460235" cy="354271"/>
          </a:xfrm>
        </p:spPr>
        <p:txBody>
          <a:bodyPr/>
          <a:lstStyle/>
          <a:p>
            <a:r>
              <a:rPr lang="fr-FR" sz="1800" dirty="0"/>
              <a:t>Authentification à l’AAD : délégation au back office</a:t>
            </a:r>
          </a:p>
        </p:txBody>
      </p:sp>
    </p:spTree>
    <p:extLst>
      <p:ext uri="{BB962C8B-B14F-4D97-AF65-F5344CB8AC3E}">
        <p14:creationId xmlns:p14="http://schemas.microsoft.com/office/powerpoint/2010/main" val="3829292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951913" y="8402638"/>
            <a:ext cx="192087" cy="138112"/>
          </a:xfrm>
        </p:spPr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37</a:t>
            </a:fld>
            <a:endParaRPr lang="uk-UA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245E5F7-901B-4CB5-BE8B-0CD70B010B7A}"/>
              </a:ext>
            </a:extLst>
          </p:cNvPr>
          <p:cNvCxnSpPr/>
          <p:nvPr/>
        </p:nvCxnSpPr>
        <p:spPr>
          <a:xfrm>
            <a:off x="3455165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B1079A4-E92F-4F45-B467-2380FFD9F8A5}"/>
              </a:ext>
            </a:extLst>
          </p:cNvPr>
          <p:cNvCxnSpPr/>
          <p:nvPr/>
        </p:nvCxnSpPr>
        <p:spPr>
          <a:xfrm>
            <a:off x="5867399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E7BDACC-47ED-4788-957C-39831D906756}"/>
              </a:ext>
            </a:extLst>
          </p:cNvPr>
          <p:cNvCxnSpPr/>
          <p:nvPr/>
        </p:nvCxnSpPr>
        <p:spPr>
          <a:xfrm>
            <a:off x="1371600" y="19050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7CFF59B-8ACA-41C8-AF9F-AD7D43592F31}"/>
              </a:ext>
            </a:extLst>
          </p:cNvPr>
          <p:cNvCxnSpPr>
            <a:cxnSpLocks/>
          </p:cNvCxnSpPr>
          <p:nvPr/>
        </p:nvCxnSpPr>
        <p:spPr>
          <a:xfrm>
            <a:off x="8305800" y="1905000"/>
            <a:ext cx="0" cy="472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418235A-FD30-4F36-8560-FDAFD10EDA0B}"/>
              </a:ext>
            </a:extLst>
          </p:cNvPr>
          <p:cNvSpPr txBox="1"/>
          <p:nvPr/>
        </p:nvSpPr>
        <p:spPr>
          <a:xfrm>
            <a:off x="609600" y="1295400"/>
            <a:ext cx="1600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Application Web « cliente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831DDD-116E-49E0-919A-F4EE3D6F1482}"/>
              </a:ext>
            </a:extLst>
          </p:cNvPr>
          <p:cNvSpPr txBox="1"/>
          <p:nvPr/>
        </p:nvSpPr>
        <p:spPr>
          <a:xfrm>
            <a:off x="2655066" y="1295399"/>
            <a:ext cx="1600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APIM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CF4304-53CD-4351-8816-96999C6640A1}"/>
              </a:ext>
            </a:extLst>
          </p:cNvPr>
          <p:cNvSpPr txBox="1"/>
          <p:nvPr/>
        </p:nvSpPr>
        <p:spPr>
          <a:xfrm>
            <a:off x="5067301" y="1295399"/>
            <a:ext cx="1600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Azure AD (serveur OAuth2)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AF6A37-0041-4498-BB52-FAB714C480CC}"/>
              </a:ext>
            </a:extLst>
          </p:cNvPr>
          <p:cNvSpPr txBox="1"/>
          <p:nvPr/>
        </p:nvSpPr>
        <p:spPr>
          <a:xfrm>
            <a:off x="7441741" y="1295399"/>
            <a:ext cx="1600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Back Office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8FD8F5C-232A-4FC0-A88C-651BEE378BEA}"/>
              </a:ext>
            </a:extLst>
          </p:cNvPr>
          <p:cNvCxnSpPr>
            <a:cxnSpLocks/>
          </p:cNvCxnSpPr>
          <p:nvPr/>
        </p:nvCxnSpPr>
        <p:spPr>
          <a:xfrm>
            <a:off x="1371600" y="2209800"/>
            <a:ext cx="4495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D5345E1-7E3B-4AB7-A68D-36609AD2EA93}"/>
              </a:ext>
            </a:extLst>
          </p:cNvPr>
          <p:cNvCxnSpPr>
            <a:cxnSpLocks/>
          </p:cNvCxnSpPr>
          <p:nvPr/>
        </p:nvCxnSpPr>
        <p:spPr>
          <a:xfrm flipH="1">
            <a:off x="1371599" y="3352800"/>
            <a:ext cx="449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6FA0D34-E810-4DC2-B9E2-F2CA3048B3DE}"/>
              </a:ext>
            </a:extLst>
          </p:cNvPr>
          <p:cNvCxnSpPr>
            <a:cxnSpLocks/>
          </p:cNvCxnSpPr>
          <p:nvPr/>
        </p:nvCxnSpPr>
        <p:spPr>
          <a:xfrm>
            <a:off x="1371600" y="4343400"/>
            <a:ext cx="2083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2ED8CEB-93C5-4CC7-BB0F-16B42B0A1B96}"/>
              </a:ext>
            </a:extLst>
          </p:cNvPr>
          <p:cNvCxnSpPr>
            <a:cxnSpLocks/>
          </p:cNvCxnSpPr>
          <p:nvPr/>
        </p:nvCxnSpPr>
        <p:spPr>
          <a:xfrm>
            <a:off x="3455164" y="5257800"/>
            <a:ext cx="4850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AD964E95-505F-4998-AF84-8B5C2744BD72}"/>
              </a:ext>
            </a:extLst>
          </p:cNvPr>
          <p:cNvGrpSpPr/>
          <p:nvPr/>
        </p:nvGrpSpPr>
        <p:grpSpPr>
          <a:xfrm>
            <a:off x="5867399" y="2438400"/>
            <a:ext cx="381001" cy="685800"/>
            <a:chOff x="5867399" y="2438400"/>
            <a:chExt cx="381001" cy="685800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5F5C1B2D-B448-4FDF-9792-133B700854FA}"/>
                </a:ext>
              </a:extLst>
            </p:cNvPr>
            <p:cNvCxnSpPr/>
            <p:nvPr/>
          </p:nvCxnSpPr>
          <p:spPr>
            <a:xfrm>
              <a:off x="5880482" y="2438400"/>
              <a:ext cx="367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72B0E060-6230-4741-9DFC-AC4AF04F31C4}"/>
                </a:ext>
              </a:extLst>
            </p:cNvPr>
            <p:cNvCxnSpPr/>
            <p:nvPr/>
          </p:nvCxnSpPr>
          <p:spPr>
            <a:xfrm>
              <a:off x="6248400" y="24384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296F728E-6E12-48D7-B4AE-0106583FF2AD}"/>
                </a:ext>
              </a:extLst>
            </p:cNvPr>
            <p:cNvCxnSpPr/>
            <p:nvPr/>
          </p:nvCxnSpPr>
          <p:spPr>
            <a:xfrm flipH="1">
              <a:off x="5867399" y="3124200"/>
              <a:ext cx="381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Légende : encadrée 60">
            <a:extLst>
              <a:ext uri="{FF2B5EF4-FFF2-40B4-BE49-F238E27FC236}">
                <a16:creationId xmlns:a16="http://schemas.microsoft.com/office/drawing/2014/main" id="{3B3294FA-8F04-491F-8CE4-CF3917D47A41}"/>
              </a:ext>
            </a:extLst>
          </p:cNvPr>
          <p:cNvSpPr/>
          <p:nvPr/>
        </p:nvSpPr>
        <p:spPr>
          <a:xfrm>
            <a:off x="32711" y="2452440"/>
            <a:ext cx="2730110" cy="457198"/>
          </a:xfrm>
          <a:prstGeom prst="borderCallout1">
            <a:avLst>
              <a:gd name="adj1" fmla="val -14583"/>
              <a:gd name="adj2" fmla="val 41667"/>
              <a:gd name="adj3" fmla="val -45394"/>
              <a:gd name="adj4" fmla="val 68303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L’application cliente renvoie l’utilisateur vers une la page de login du serveur OAuth2</a:t>
            </a:r>
          </a:p>
        </p:txBody>
      </p:sp>
      <p:sp>
        <p:nvSpPr>
          <p:cNvPr id="62" name="Légende : encadrée 61">
            <a:extLst>
              <a:ext uri="{FF2B5EF4-FFF2-40B4-BE49-F238E27FC236}">
                <a16:creationId xmlns:a16="http://schemas.microsoft.com/office/drawing/2014/main" id="{F854F612-2DDD-4785-A1F7-D6A1B0923437}"/>
              </a:ext>
            </a:extLst>
          </p:cNvPr>
          <p:cNvSpPr/>
          <p:nvPr/>
        </p:nvSpPr>
        <p:spPr>
          <a:xfrm>
            <a:off x="6276474" y="1898233"/>
            <a:ext cx="2730110" cy="457198"/>
          </a:xfrm>
          <a:prstGeom prst="borderCallout1">
            <a:avLst>
              <a:gd name="adj1" fmla="val 202962"/>
              <a:gd name="adj2" fmla="val -1228"/>
              <a:gd name="adj3" fmla="val 117765"/>
              <a:gd name="adj4" fmla="val 23939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L’utilisateur s’authentifie en validant les permissions requises par l’application</a:t>
            </a:r>
          </a:p>
        </p:txBody>
      </p:sp>
      <p:sp>
        <p:nvSpPr>
          <p:cNvPr id="63" name="Légende : encadrée 62">
            <a:extLst>
              <a:ext uri="{FF2B5EF4-FFF2-40B4-BE49-F238E27FC236}">
                <a16:creationId xmlns:a16="http://schemas.microsoft.com/office/drawing/2014/main" id="{EB1F9E3F-09AE-46EA-9045-F8C3ADFBA1EC}"/>
              </a:ext>
            </a:extLst>
          </p:cNvPr>
          <p:cNvSpPr/>
          <p:nvPr/>
        </p:nvSpPr>
        <p:spPr>
          <a:xfrm>
            <a:off x="5302443" y="3820852"/>
            <a:ext cx="2730110" cy="457198"/>
          </a:xfrm>
          <a:prstGeom prst="borderCallout1">
            <a:avLst>
              <a:gd name="adj1" fmla="val -83004"/>
              <a:gd name="adj2" fmla="val -22675"/>
              <a:gd name="adj3" fmla="val -12060"/>
              <a:gd name="adj4" fmla="val 14244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Le serveur OAuth2 renvoie un </a:t>
            </a:r>
            <a:r>
              <a:rPr lang="fr-FR" sz="1100" dirty="0" err="1"/>
              <a:t>token</a:t>
            </a:r>
            <a:r>
              <a:rPr lang="fr-FR" sz="1100" dirty="0"/>
              <a:t> à l’application cliente</a:t>
            </a:r>
          </a:p>
        </p:txBody>
      </p:sp>
      <p:sp>
        <p:nvSpPr>
          <p:cNvPr id="64" name="Légende : encadrée 63">
            <a:extLst>
              <a:ext uri="{FF2B5EF4-FFF2-40B4-BE49-F238E27FC236}">
                <a16:creationId xmlns:a16="http://schemas.microsoft.com/office/drawing/2014/main" id="{1BC64BAC-B426-4370-9B8C-68AD3F3D3B94}"/>
              </a:ext>
            </a:extLst>
          </p:cNvPr>
          <p:cNvSpPr/>
          <p:nvPr/>
        </p:nvSpPr>
        <p:spPr>
          <a:xfrm>
            <a:off x="109541" y="3619501"/>
            <a:ext cx="2730110" cy="457198"/>
          </a:xfrm>
          <a:prstGeom prst="borderCallout1">
            <a:avLst>
              <a:gd name="adj1" fmla="val 148575"/>
              <a:gd name="adj2" fmla="val 80743"/>
              <a:gd name="adj3" fmla="val 103730"/>
              <a:gd name="adj4" fmla="val 68303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L’application cliente appel une API de l’APIM en envoyant dans le header le </a:t>
            </a:r>
            <a:r>
              <a:rPr lang="fr-FR" sz="1100" dirty="0" err="1"/>
              <a:t>token</a:t>
            </a:r>
            <a:endParaRPr lang="fr-FR" sz="1100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9952FE30-FFB6-40FA-9E5B-248476B626D4}"/>
              </a:ext>
            </a:extLst>
          </p:cNvPr>
          <p:cNvGrpSpPr/>
          <p:nvPr/>
        </p:nvGrpSpPr>
        <p:grpSpPr>
          <a:xfrm>
            <a:off x="3455164" y="4445668"/>
            <a:ext cx="381001" cy="685800"/>
            <a:chOff x="5867399" y="2438400"/>
            <a:chExt cx="381001" cy="685800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AE39A075-18A6-459C-AA90-CA2AAF3B5BB3}"/>
                </a:ext>
              </a:extLst>
            </p:cNvPr>
            <p:cNvCxnSpPr/>
            <p:nvPr/>
          </p:nvCxnSpPr>
          <p:spPr>
            <a:xfrm>
              <a:off x="5880482" y="2438400"/>
              <a:ext cx="367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B4427BF2-E75A-4771-A54B-28F55DC38AE5}"/>
                </a:ext>
              </a:extLst>
            </p:cNvPr>
            <p:cNvCxnSpPr/>
            <p:nvPr/>
          </p:nvCxnSpPr>
          <p:spPr>
            <a:xfrm>
              <a:off x="6248400" y="24384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87B2ECD4-ECC6-440D-8242-E6B491867D31}"/>
                </a:ext>
              </a:extLst>
            </p:cNvPr>
            <p:cNvCxnSpPr/>
            <p:nvPr/>
          </p:nvCxnSpPr>
          <p:spPr>
            <a:xfrm flipH="1">
              <a:off x="5867399" y="3124200"/>
              <a:ext cx="381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Légende : encadrée 68">
            <a:extLst>
              <a:ext uri="{FF2B5EF4-FFF2-40B4-BE49-F238E27FC236}">
                <a16:creationId xmlns:a16="http://schemas.microsoft.com/office/drawing/2014/main" id="{D1C4D560-FC99-4A0E-97F4-29B35539238A}"/>
              </a:ext>
            </a:extLst>
          </p:cNvPr>
          <p:cNvSpPr/>
          <p:nvPr/>
        </p:nvSpPr>
        <p:spPr>
          <a:xfrm>
            <a:off x="77355" y="4786562"/>
            <a:ext cx="2730110" cy="457198"/>
          </a:xfrm>
          <a:prstGeom prst="borderCallout1">
            <a:avLst>
              <a:gd name="adj1" fmla="val -7566"/>
              <a:gd name="adj2" fmla="val 132746"/>
              <a:gd name="adj3" fmla="val 26536"/>
              <a:gd name="adj4" fmla="val 102090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L’APIM valide le </a:t>
            </a:r>
            <a:r>
              <a:rPr lang="fr-FR" sz="1100" dirty="0" err="1"/>
              <a:t>token</a:t>
            </a:r>
            <a:r>
              <a:rPr lang="fr-FR" sz="1100" dirty="0"/>
              <a:t> (et renvoie une erreur à l’appelant si celui-ci n’est pas valide)</a:t>
            </a:r>
          </a:p>
        </p:txBody>
      </p:sp>
      <p:sp>
        <p:nvSpPr>
          <p:cNvPr id="70" name="Légende : encadrée 69">
            <a:extLst>
              <a:ext uri="{FF2B5EF4-FFF2-40B4-BE49-F238E27FC236}">
                <a16:creationId xmlns:a16="http://schemas.microsoft.com/office/drawing/2014/main" id="{DC24D116-CE92-4F79-8374-7442F6EC139E}"/>
              </a:ext>
            </a:extLst>
          </p:cNvPr>
          <p:cNvSpPr/>
          <p:nvPr/>
        </p:nvSpPr>
        <p:spPr>
          <a:xfrm>
            <a:off x="2748795" y="5670178"/>
            <a:ext cx="2730110" cy="766717"/>
          </a:xfrm>
          <a:prstGeom prst="borderCallout1">
            <a:avLst>
              <a:gd name="adj1" fmla="val -46630"/>
              <a:gd name="adj2" fmla="val 68992"/>
              <a:gd name="adj3" fmla="val -9630"/>
              <a:gd name="adj4" fmla="val 47443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L’APIM transfert l’appel au back HRA en envoyant dans le header l’identifiant de l’appelant ou le </a:t>
            </a:r>
            <a:r>
              <a:rPr lang="fr-FR" sz="1100" dirty="0" err="1"/>
              <a:t>token</a:t>
            </a:r>
            <a:r>
              <a:rPr lang="fr-FR" sz="1100" dirty="0"/>
              <a:t> (il est </a:t>
            </a:r>
            <a:r>
              <a:rPr lang="fr-FR" sz="1100" dirty="0" err="1"/>
              <a:t>possble</a:t>
            </a:r>
            <a:r>
              <a:rPr lang="fr-FR" sz="1100" dirty="0"/>
              <a:t> de le lire côté HRA)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139B44C-4D0E-4BD8-A900-5D3C3F641C18}"/>
              </a:ext>
            </a:extLst>
          </p:cNvPr>
          <p:cNvGrpSpPr/>
          <p:nvPr/>
        </p:nvGrpSpPr>
        <p:grpSpPr>
          <a:xfrm>
            <a:off x="8301789" y="5448300"/>
            <a:ext cx="381001" cy="685800"/>
            <a:chOff x="5867399" y="2438400"/>
            <a:chExt cx="381001" cy="685800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08D8791-D883-4F33-823D-7CC0C9D341B3}"/>
                </a:ext>
              </a:extLst>
            </p:cNvPr>
            <p:cNvCxnSpPr/>
            <p:nvPr/>
          </p:nvCxnSpPr>
          <p:spPr>
            <a:xfrm>
              <a:off x="5880482" y="2438400"/>
              <a:ext cx="3679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70611D53-382A-4F98-9BD3-117F8B56BE1C}"/>
                </a:ext>
              </a:extLst>
            </p:cNvPr>
            <p:cNvCxnSpPr/>
            <p:nvPr/>
          </p:nvCxnSpPr>
          <p:spPr>
            <a:xfrm>
              <a:off x="6248400" y="24384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F9E10D24-96CD-4B6A-8D47-9FDE4EF0F0EC}"/>
                </a:ext>
              </a:extLst>
            </p:cNvPr>
            <p:cNvCxnSpPr/>
            <p:nvPr/>
          </p:nvCxnSpPr>
          <p:spPr>
            <a:xfrm flipH="1">
              <a:off x="5867399" y="3124200"/>
              <a:ext cx="381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égende : encadrée 34">
            <a:extLst>
              <a:ext uri="{FF2B5EF4-FFF2-40B4-BE49-F238E27FC236}">
                <a16:creationId xmlns:a16="http://schemas.microsoft.com/office/drawing/2014/main" id="{3831843D-A4F8-4BA2-BDE7-61C8343FC12F}"/>
              </a:ext>
            </a:extLst>
          </p:cNvPr>
          <p:cNvSpPr/>
          <p:nvPr/>
        </p:nvSpPr>
        <p:spPr>
          <a:xfrm>
            <a:off x="6043861" y="5743472"/>
            <a:ext cx="1988688" cy="390623"/>
          </a:xfrm>
          <a:prstGeom prst="borderCallout1">
            <a:avLst>
              <a:gd name="adj1" fmla="val -20219"/>
              <a:gd name="adj2" fmla="val 130690"/>
              <a:gd name="adj3" fmla="val 26536"/>
              <a:gd name="adj4" fmla="val 102090"/>
            </a:avLst>
          </a:prstGeom>
          <a:solidFill>
            <a:srgbClr val="77C2E8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HRA vérifie que la signature du </a:t>
            </a:r>
            <a:r>
              <a:rPr lang="fr-FR" sz="1100" dirty="0" err="1"/>
              <a:t>token</a:t>
            </a:r>
            <a:r>
              <a:rPr lang="fr-FR" sz="1100" dirty="0"/>
              <a:t> est bien valide</a:t>
            </a:r>
          </a:p>
        </p:txBody>
      </p:sp>
      <p:sp>
        <p:nvSpPr>
          <p:cNvPr id="38" name="Titre 6">
            <a:extLst>
              <a:ext uri="{FF2B5EF4-FFF2-40B4-BE49-F238E27FC236}">
                <a16:creationId xmlns:a16="http://schemas.microsoft.com/office/drawing/2014/main" id="{346E1E09-2F50-4E1D-9999-E3D54829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47" y="252686"/>
            <a:ext cx="5460235" cy="354271"/>
          </a:xfrm>
        </p:spPr>
        <p:txBody>
          <a:bodyPr/>
          <a:lstStyle/>
          <a:p>
            <a:r>
              <a:rPr lang="fr-FR" sz="1800" dirty="0"/>
              <a:t>Authentification à l’AAD : </a:t>
            </a:r>
            <a:r>
              <a:rPr lang="fr-FR" sz="1800" dirty="0" err="1"/>
              <a:t>MixE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7953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L’APIM dans notre 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951913" y="8402638"/>
            <a:ext cx="192087" cy="138112"/>
          </a:xfrm>
        </p:spPr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4</a:t>
            </a:fld>
            <a:endParaRPr lang="uk-UA" dirty="0"/>
          </a:p>
        </p:txBody>
      </p:sp>
      <p:pic>
        <p:nvPicPr>
          <p:cNvPr id="9" name="Espace réservé du contenu 9">
            <a:extLst>
              <a:ext uri="{FF2B5EF4-FFF2-40B4-BE49-F238E27FC236}">
                <a16:creationId xmlns:a16="http://schemas.microsoft.com/office/drawing/2014/main" id="{339C7701-DFAE-42D1-A0C2-A1841BF2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77" y="1748935"/>
            <a:ext cx="3831300" cy="404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FC25ED-E976-4EEA-BF95-94B390C3AD9C}"/>
              </a:ext>
            </a:extLst>
          </p:cNvPr>
          <p:cNvSpPr txBox="1"/>
          <p:nvPr/>
        </p:nvSpPr>
        <p:spPr>
          <a:xfrm>
            <a:off x="5191714" y="2057400"/>
            <a:ext cx="376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L’APIM est le point de mise à disposition de nos APIs « publiques 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3A923B-D276-4E94-A882-8CD0E9FD79A0}"/>
              </a:ext>
            </a:extLst>
          </p:cNvPr>
          <p:cNvSpPr txBox="1"/>
          <p:nvPr/>
        </p:nvSpPr>
        <p:spPr>
          <a:xfrm>
            <a:off x="5191714" y="4114800"/>
            <a:ext cx="37601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API « publique » expose des données sans connaitre a priori le consommateur </a:t>
            </a:r>
          </a:p>
        </p:txBody>
      </p:sp>
    </p:spTree>
    <p:extLst>
      <p:ext uri="{BB962C8B-B14F-4D97-AF65-F5344CB8AC3E}">
        <p14:creationId xmlns:p14="http://schemas.microsoft.com/office/powerpoint/2010/main" val="199282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l’APIM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A4DA4C-FDE6-4F14-929E-B2D60AD0CB36}"/>
              </a:ext>
            </a:extLst>
          </p:cNvPr>
          <p:cNvSpPr txBox="1"/>
          <p:nvPr/>
        </p:nvSpPr>
        <p:spPr>
          <a:xfrm>
            <a:off x="499041" y="1495901"/>
            <a:ext cx="25099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APIs développées sont déclarées dans l’APIM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8F3B66-085B-4AF3-96BE-3E3278396DAA}"/>
              </a:ext>
            </a:extLst>
          </p:cNvPr>
          <p:cNvSpPr txBox="1"/>
          <p:nvPr/>
        </p:nvSpPr>
        <p:spPr>
          <a:xfrm>
            <a:off x="5715000" y="1806143"/>
            <a:ext cx="25099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APIs sont regroupées en produit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FF3074-5D33-4A25-B889-DFDBBBD8F556}"/>
              </a:ext>
            </a:extLst>
          </p:cNvPr>
          <p:cNvSpPr txBox="1"/>
          <p:nvPr/>
        </p:nvSpPr>
        <p:spPr>
          <a:xfrm>
            <a:off x="511216" y="4191273"/>
            <a:ext cx="25099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produits sont accessibles à des groupes d’utilisateurs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CF2ED1-CF47-4E72-9F0E-F7D806363B88}"/>
              </a:ext>
            </a:extLst>
          </p:cNvPr>
          <p:cNvSpPr txBox="1"/>
          <p:nvPr/>
        </p:nvSpPr>
        <p:spPr>
          <a:xfrm>
            <a:off x="5856514" y="4604197"/>
            <a:ext cx="25099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utilisateurs sont rattachés à des groupes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714387B-0EEA-45EE-817C-4A6A82C8F862}"/>
              </a:ext>
            </a:extLst>
          </p:cNvPr>
          <p:cNvSpPr/>
          <p:nvPr/>
        </p:nvSpPr>
        <p:spPr>
          <a:xfrm>
            <a:off x="5975869" y="2614713"/>
            <a:ext cx="2146041" cy="9233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Mon produit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1BA1129-39F8-4CE9-B875-C5FC4664138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859445" y="3042742"/>
            <a:ext cx="3116424" cy="3363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C2B542B-7F42-4A8B-B140-E8FE0584F686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2839204" y="3538043"/>
            <a:ext cx="4209686" cy="154159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3CFB852-BE5D-48A3-9379-A961697D9A12}"/>
              </a:ext>
            </a:extLst>
          </p:cNvPr>
          <p:cNvCxnSpPr>
            <a:cxnSpLocks/>
          </p:cNvCxnSpPr>
          <p:nvPr/>
        </p:nvCxnSpPr>
        <p:spPr>
          <a:xfrm flipH="1" flipV="1">
            <a:off x="2366743" y="5319589"/>
            <a:ext cx="3957857" cy="39541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Graphique 24" descr="Utilisateur">
            <a:extLst>
              <a:ext uri="{FF2B5EF4-FFF2-40B4-BE49-F238E27FC236}">
                <a16:creationId xmlns:a16="http://schemas.microsoft.com/office/drawing/2014/main" id="{470C5A4A-C474-4218-9EEA-60DB27093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5883" y="5312536"/>
            <a:ext cx="625692" cy="625692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E16698D5-BFE3-4231-8E5A-D6CC7A77C615}"/>
              </a:ext>
            </a:extLst>
          </p:cNvPr>
          <p:cNvGrpSpPr/>
          <p:nvPr/>
        </p:nvGrpSpPr>
        <p:grpSpPr>
          <a:xfrm>
            <a:off x="903637" y="2425740"/>
            <a:ext cx="557934" cy="462459"/>
            <a:chOff x="1084619" y="3352799"/>
            <a:chExt cx="557934" cy="462459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34CD432-CBFB-4CC4-ABC4-C030D2963295}"/>
                </a:ext>
              </a:extLst>
            </p:cNvPr>
            <p:cNvSpPr/>
            <p:nvPr/>
          </p:nvSpPr>
          <p:spPr>
            <a:xfrm>
              <a:off x="1124785" y="3352799"/>
              <a:ext cx="466335" cy="4624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C144D17-FD53-44C2-B0F1-EA98CA037DAD}"/>
                </a:ext>
              </a:extLst>
            </p:cNvPr>
            <p:cNvSpPr txBox="1"/>
            <p:nvPr/>
          </p:nvSpPr>
          <p:spPr>
            <a:xfrm>
              <a:off x="1084619" y="3434362"/>
              <a:ext cx="5579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{ api }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C202824-507E-417C-8715-694789A1A4D1}"/>
              </a:ext>
            </a:extLst>
          </p:cNvPr>
          <p:cNvGrpSpPr/>
          <p:nvPr/>
        </p:nvGrpSpPr>
        <p:grpSpPr>
          <a:xfrm>
            <a:off x="1022090" y="2724100"/>
            <a:ext cx="557934" cy="462459"/>
            <a:chOff x="1084619" y="3352799"/>
            <a:chExt cx="557934" cy="462459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C779DA67-E1F3-4679-B318-C1418FCF0E19}"/>
                </a:ext>
              </a:extLst>
            </p:cNvPr>
            <p:cNvSpPr/>
            <p:nvPr/>
          </p:nvSpPr>
          <p:spPr>
            <a:xfrm>
              <a:off x="1124785" y="3352799"/>
              <a:ext cx="466335" cy="4624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4D642D5-5C97-4EA2-AC39-0F712E1920AD}"/>
                </a:ext>
              </a:extLst>
            </p:cNvPr>
            <p:cNvSpPr txBox="1"/>
            <p:nvPr/>
          </p:nvSpPr>
          <p:spPr>
            <a:xfrm>
              <a:off x="1084619" y="3434362"/>
              <a:ext cx="5579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{ api }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D21EA5E-5862-45A8-97CC-55D93544B5EA}"/>
              </a:ext>
            </a:extLst>
          </p:cNvPr>
          <p:cNvGrpSpPr/>
          <p:nvPr/>
        </p:nvGrpSpPr>
        <p:grpSpPr>
          <a:xfrm>
            <a:off x="1235879" y="2469772"/>
            <a:ext cx="557934" cy="462459"/>
            <a:chOff x="1084619" y="3352799"/>
            <a:chExt cx="557934" cy="462459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4F7A4E5A-9FA1-4EF4-A6BE-A99E1EFC0022}"/>
                </a:ext>
              </a:extLst>
            </p:cNvPr>
            <p:cNvSpPr/>
            <p:nvPr/>
          </p:nvSpPr>
          <p:spPr>
            <a:xfrm>
              <a:off x="1124785" y="3352799"/>
              <a:ext cx="466335" cy="4624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747F933-5DC5-4F38-B7B1-1A4111210397}"/>
                </a:ext>
              </a:extLst>
            </p:cNvPr>
            <p:cNvSpPr txBox="1"/>
            <p:nvPr/>
          </p:nvSpPr>
          <p:spPr>
            <a:xfrm>
              <a:off x="1084619" y="3434362"/>
              <a:ext cx="5579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{ api }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F97A8A6-E936-4B76-8475-A3F2F1EE5EA8}"/>
              </a:ext>
            </a:extLst>
          </p:cNvPr>
          <p:cNvGrpSpPr/>
          <p:nvPr/>
        </p:nvGrpSpPr>
        <p:grpSpPr>
          <a:xfrm>
            <a:off x="1363586" y="2760645"/>
            <a:ext cx="557934" cy="462459"/>
            <a:chOff x="1084619" y="3352799"/>
            <a:chExt cx="557934" cy="462459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F13B5EC-3C21-4C4B-96AE-AABB518E7AE5}"/>
                </a:ext>
              </a:extLst>
            </p:cNvPr>
            <p:cNvSpPr/>
            <p:nvPr/>
          </p:nvSpPr>
          <p:spPr>
            <a:xfrm>
              <a:off x="1124785" y="3352799"/>
              <a:ext cx="466335" cy="4624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C3A974F-FE19-4DEE-AA09-07661804AD83}"/>
                </a:ext>
              </a:extLst>
            </p:cNvPr>
            <p:cNvSpPr txBox="1"/>
            <p:nvPr/>
          </p:nvSpPr>
          <p:spPr>
            <a:xfrm>
              <a:off x="1084619" y="3434362"/>
              <a:ext cx="5579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{ api }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CEB2D606-0926-4789-BD2C-B23B0BF7B31D}"/>
              </a:ext>
            </a:extLst>
          </p:cNvPr>
          <p:cNvGrpSpPr/>
          <p:nvPr/>
        </p:nvGrpSpPr>
        <p:grpSpPr>
          <a:xfrm>
            <a:off x="1509212" y="2293892"/>
            <a:ext cx="557934" cy="462459"/>
            <a:chOff x="1084619" y="3352799"/>
            <a:chExt cx="557934" cy="462459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750D91BB-701D-40B3-842F-7ED3C11BDEB8}"/>
                </a:ext>
              </a:extLst>
            </p:cNvPr>
            <p:cNvSpPr/>
            <p:nvPr/>
          </p:nvSpPr>
          <p:spPr>
            <a:xfrm>
              <a:off x="1124785" y="3352799"/>
              <a:ext cx="466335" cy="4624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0288DF5-6693-4B2E-BA89-F7429A89AAC2}"/>
                </a:ext>
              </a:extLst>
            </p:cNvPr>
            <p:cNvSpPr txBox="1"/>
            <p:nvPr/>
          </p:nvSpPr>
          <p:spPr>
            <a:xfrm>
              <a:off x="1084619" y="3434362"/>
              <a:ext cx="5579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{ api }</a:t>
              </a:r>
            </a:p>
          </p:txBody>
        </p:sp>
      </p:grpSp>
      <p:pic>
        <p:nvPicPr>
          <p:cNvPr id="43" name="Graphique 42" descr="Équipe">
            <a:extLst>
              <a:ext uri="{FF2B5EF4-FFF2-40B4-BE49-F238E27FC236}">
                <a16:creationId xmlns:a16="http://schemas.microsoft.com/office/drawing/2014/main" id="{4CB5820F-CB47-4DA5-B8DE-7EAF51E63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449" y="4834159"/>
            <a:ext cx="420655" cy="420655"/>
          </a:xfrm>
          <a:prstGeom prst="rect">
            <a:avLst/>
          </a:prstGeom>
        </p:spPr>
      </p:pic>
      <p:pic>
        <p:nvPicPr>
          <p:cNvPr id="44" name="Graphique 43" descr="Équipe">
            <a:extLst>
              <a:ext uri="{FF2B5EF4-FFF2-40B4-BE49-F238E27FC236}">
                <a16:creationId xmlns:a16="http://schemas.microsoft.com/office/drawing/2014/main" id="{A787B370-8FD0-4F9E-9F36-4FE4B4A3B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483" y="5246618"/>
            <a:ext cx="420655" cy="420655"/>
          </a:xfrm>
          <a:prstGeom prst="rect">
            <a:avLst/>
          </a:prstGeom>
        </p:spPr>
      </p:pic>
      <p:pic>
        <p:nvPicPr>
          <p:cNvPr id="45" name="Graphique 44" descr="Équipe">
            <a:extLst>
              <a:ext uri="{FF2B5EF4-FFF2-40B4-BE49-F238E27FC236}">
                <a16:creationId xmlns:a16="http://schemas.microsoft.com/office/drawing/2014/main" id="{C90420FC-C9FF-4369-A5DB-9159A0A37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9901" y="4849685"/>
            <a:ext cx="420655" cy="420655"/>
          </a:xfrm>
          <a:prstGeom prst="rect">
            <a:avLst/>
          </a:prstGeom>
        </p:spPr>
      </p:pic>
      <p:pic>
        <p:nvPicPr>
          <p:cNvPr id="46" name="Graphique 45" descr="Équipe">
            <a:extLst>
              <a:ext uri="{FF2B5EF4-FFF2-40B4-BE49-F238E27FC236}">
                <a16:creationId xmlns:a16="http://schemas.microsoft.com/office/drawing/2014/main" id="{E790617D-CACE-450A-987F-006F86E7B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8626" y="5254814"/>
            <a:ext cx="420655" cy="4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Attention !!!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A4DA4C-FDE6-4F14-929E-B2D60AD0CB36}"/>
              </a:ext>
            </a:extLst>
          </p:cNvPr>
          <p:cNvSpPr txBox="1"/>
          <p:nvPr/>
        </p:nvSpPr>
        <p:spPr>
          <a:xfrm>
            <a:off x="914400" y="1651769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utilisateurs du portail de l’APIM sont des développeurs, des architectes, des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masters… bref, des membres du staff IT</a:t>
            </a:r>
          </a:p>
          <a:p>
            <a:pPr algn="ctr"/>
            <a:endParaRPr lang="fr-F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LES UTILISATEURS DES APPLICATIONS QUE VOUS DEVELOPPEZ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9846B4-708E-4F17-8EBD-2161318B289D}"/>
              </a:ext>
            </a:extLst>
          </p:cNvPr>
          <p:cNvSpPr txBox="1"/>
          <p:nvPr/>
        </p:nvSpPr>
        <p:spPr>
          <a:xfrm>
            <a:off x="1066800" y="423673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4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de pouvoir utiliser une API, il faut d’abord </a:t>
            </a:r>
            <a:r>
              <a:rPr lang="fr-FR" sz="2000" b="1" u="sng" dirty="0">
                <a:solidFill>
                  <a:srgbClr val="C4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s’abonner au produit</a:t>
            </a:r>
            <a:r>
              <a:rPr lang="fr-FR" sz="2000" b="1" dirty="0">
                <a:solidFill>
                  <a:srgbClr val="C4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la contient </a:t>
            </a:r>
          </a:p>
        </p:txBody>
      </p:sp>
    </p:spTree>
    <p:extLst>
      <p:ext uri="{BB962C8B-B14F-4D97-AF65-F5344CB8AC3E}">
        <p14:creationId xmlns:p14="http://schemas.microsoft.com/office/powerpoint/2010/main" val="333871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Appeler une API REST : Principes</a:t>
            </a:r>
          </a:p>
        </p:txBody>
      </p:sp>
      <p:pic>
        <p:nvPicPr>
          <p:cNvPr id="4" name="Graphique 3" descr="Utilisateur">
            <a:extLst>
              <a:ext uri="{FF2B5EF4-FFF2-40B4-BE49-F238E27FC236}">
                <a16:creationId xmlns:a16="http://schemas.microsoft.com/office/drawing/2014/main" id="{5290A2C9-B5F3-4464-9DE6-2AC4F7516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2998177"/>
            <a:ext cx="609600" cy="6096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que 7" descr="Smartphone">
            <a:extLst>
              <a:ext uri="{FF2B5EF4-FFF2-40B4-BE49-F238E27FC236}">
                <a16:creationId xmlns:a16="http://schemas.microsoft.com/office/drawing/2014/main" id="{3E851045-A482-4FDB-A1A0-3D4411160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3600" y="2704383"/>
            <a:ext cx="569600" cy="5696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phique 9" descr="Ordinateur">
            <a:extLst>
              <a:ext uri="{FF2B5EF4-FFF2-40B4-BE49-F238E27FC236}">
                <a16:creationId xmlns:a16="http://schemas.microsoft.com/office/drawing/2014/main" id="{211DACA1-E070-4DBD-86C8-DDFFA41C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3600" y="3638783"/>
            <a:ext cx="569600" cy="5696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C5008F-9BB0-457C-9B0D-327F85C1D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214" y="3504746"/>
            <a:ext cx="1207079" cy="113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1A5352-B180-45FF-8BD2-378878C110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4024" y="1253351"/>
            <a:ext cx="508752" cy="74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71A959-81DD-4635-A443-619D175D7A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2800" y="3542583"/>
            <a:ext cx="1025550" cy="95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CE8AA8-38DA-4894-AEDA-5253EDF43E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4761783"/>
            <a:ext cx="632100" cy="82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D57AA1C-C14D-4964-85FF-E20960D54A0E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295400" y="2989183"/>
            <a:ext cx="838200" cy="3137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4E944A8-3019-43BD-A07E-7A33E8BE1B78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1295400" y="3302977"/>
            <a:ext cx="878200" cy="62060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11B0E31-0CD2-49BC-9800-D680068F4F89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2743200" y="3923583"/>
            <a:ext cx="1550014" cy="14969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232D1E0-7D19-4D19-8082-5D2BD9C4D54B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2703200" y="2989183"/>
            <a:ext cx="1590014" cy="108409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1526026B-38F4-4096-9685-A926C6752473}"/>
              </a:ext>
            </a:extLst>
          </p:cNvPr>
          <p:cNvCxnSpPr>
            <a:cxnSpLocks/>
          </p:cNvCxnSpPr>
          <p:nvPr/>
        </p:nvCxnSpPr>
        <p:spPr>
          <a:xfrm flipV="1">
            <a:off x="2250457" y="2031387"/>
            <a:ext cx="0" cy="5120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46612CB-1524-488E-B540-229D39F269D6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5500293" y="4017883"/>
            <a:ext cx="1662507" cy="5539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658FB9E-AF11-4B2C-BD9D-BE9B3B5F9C63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5500293" y="4073273"/>
            <a:ext cx="1738707" cy="10991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Graphique 41" descr="Partager">
            <a:extLst>
              <a:ext uri="{FF2B5EF4-FFF2-40B4-BE49-F238E27FC236}">
                <a16:creationId xmlns:a16="http://schemas.microsoft.com/office/drawing/2014/main" id="{465190AA-9154-4932-BB94-A0AA4F98A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4381" y="1971570"/>
            <a:ext cx="416575" cy="4165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4958497B-C525-4A36-A036-12C6A4F559E3}"/>
              </a:ext>
            </a:extLst>
          </p:cNvPr>
          <p:cNvCxnSpPr>
            <a:cxnSpLocks/>
            <a:stCxn id="12" idx="1"/>
            <a:endCxn id="42" idx="3"/>
          </p:cNvCxnSpPr>
          <p:nvPr/>
        </p:nvCxnSpPr>
        <p:spPr>
          <a:xfrm flipH="1">
            <a:off x="1380956" y="1624813"/>
            <a:ext cx="823068" cy="5550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D13C1E7-B182-43AC-8F44-BF09C880DE18}"/>
              </a:ext>
            </a:extLst>
          </p:cNvPr>
          <p:cNvCxnSpPr>
            <a:cxnSpLocks/>
            <a:stCxn id="4" idx="0"/>
            <a:endCxn id="42" idx="2"/>
          </p:cNvCxnSpPr>
          <p:nvPr/>
        </p:nvCxnSpPr>
        <p:spPr>
          <a:xfrm flipV="1">
            <a:off x="990600" y="2388145"/>
            <a:ext cx="182069" cy="61003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0" name="Graphique 49" descr="Engrenage">
            <a:extLst>
              <a:ext uri="{FF2B5EF4-FFF2-40B4-BE49-F238E27FC236}">
                <a16:creationId xmlns:a16="http://schemas.microsoft.com/office/drawing/2014/main" id="{4E633E6B-178F-43EA-9DD4-85CD96BD24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73600" y="4554790"/>
            <a:ext cx="569600" cy="5696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Ellipse 50">
            <a:extLst>
              <a:ext uri="{FF2B5EF4-FFF2-40B4-BE49-F238E27FC236}">
                <a16:creationId xmlns:a16="http://schemas.microsoft.com/office/drawing/2014/main" id="{40F434E5-3820-4554-8186-C798252CE3DA}"/>
              </a:ext>
            </a:extLst>
          </p:cNvPr>
          <p:cNvSpPr/>
          <p:nvPr/>
        </p:nvSpPr>
        <p:spPr>
          <a:xfrm>
            <a:off x="1709483" y="3267134"/>
            <a:ext cx="278635" cy="258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DFDD53EE-8750-4F57-9C91-F33FEA809E12}"/>
              </a:ext>
            </a:extLst>
          </p:cNvPr>
          <p:cNvSpPr/>
          <p:nvPr/>
        </p:nvSpPr>
        <p:spPr>
          <a:xfrm>
            <a:off x="1940969" y="2222076"/>
            <a:ext cx="278635" cy="258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B085ACE3-FE97-46C7-80E3-9DB082C0FAAD}"/>
              </a:ext>
            </a:extLst>
          </p:cNvPr>
          <p:cNvSpPr/>
          <p:nvPr/>
        </p:nvSpPr>
        <p:spPr>
          <a:xfrm>
            <a:off x="1639279" y="1534206"/>
            <a:ext cx="278635" cy="258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6AB8FF64-95ED-4331-B1BA-348CC2C44660}"/>
              </a:ext>
            </a:extLst>
          </p:cNvPr>
          <p:cNvSpPr/>
          <p:nvPr/>
        </p:nvSpPr>
        <p:spPr>
          <a:xfrm>
            <a:off x="2646016" y="2153864"/>
            <a:ext cx="278635" cy="258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475D9DC-0FEB-43FE-AA76-E3346C1156DD}"/>
              </a:ext>
            </a:extLst>
          </p:cNvPr>
          <p:cNvSpPr/>
          <p:nvPr/>
        </p:nvSpPr>
        <p:spPr>
          <a:xfrm>
            <a:off x="458211" y="2347531"/>
            <a:ext cx="529431" cy="4165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2’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0685EBF0-B9BE-401F-8693-C1143464FA6D}"/>
              </a:ext>
            </a:extLst>
          </p:cNvPr>
          <p:cNvSpPr/>
          <p:nvPr/>
        </p:nvSpPr>
        <p:spPr>
          <a:xfrm>
            <a:off x="3100254" y="3665349"/>
            <a:ext cx="278635" cy="258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AF865A69-27F3-4635-B6B3-2B0120CFB8CD}"/>
              </a:ext>
            </a:extLst>
          </p:cNvPr>
          <p:cNvCxnSpPr>
            <a:cxnSpLocks/>
            <a:stCxn id="50" idx="3"/>
            <a:endCxn id="11" idx="1"/>
          </p:cNvCxnSpPr>
          <p:nvPr/>
        </p:nvCxnSpPr>
        <p:spPr>
          <a:xfrm flipV="1">
            <a:off x="2743200" y="4073273"/>
            <a:ext cx="1550014" cy="76631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072638CC-17B7-405A-8360-34A7AFE63F60}"/>
              </a:ext>
            </a:extLst>
          </p:cNvPr>
          <p:cNvCxnSpPr>
            <a:cxnSpLocks/>
          </p:cNvCxnSpPr>
          <p:nvPr/>
        </p:nvCxnSpPr>
        <p:spPr>
          <a:xfrm>
            <a:off x="2590800" y="2036305"/>
            <a:ext cx="0" cy="51951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549E40A4-AF36-46E1-9A4D-7FF67C6165CA}"/>
              </a:ext>
            </a:extLst>
          </p:cNvPr>
          <p:cNvSpPr/>
          <p:nvPr/>
        </p:nvSpPr>
        <p:spPr>
          <a:xfrm>
            <a:off x="4873426" y="3218627"/>
            <a:ext cx="278635" cy="258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5DA878D-749C-437F-BAD2-6BB9CB1120B5}"/>
              </a:ext>
            </a:extLst>
          </p:cNvPr>
          <p:cNvSpPr/>
          <p:nvPr/>
        </p:nvSpPr>
        <p:spPr>
          <a:xfrm>
            <a:off x="6146408" y="4185587"/>
            <a:ext cx="278635" cy="258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4D48BC9-6175-4DDA-846D-D26DD8A989DF}"/>
              </a:ext>
            </a:extLst>
          </p:cNvPr>
          <p:cNvSpPr txBox="1"/>
          <p:nvPr/>
        </p:nvSpPr>
        <p:spPr>
          <a:xfrm>
            <a:off x="527041" y="3612495"/>
            <a:ext cx="1421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Un utilisateur se connecte à une application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7A35227-D641-48D5-9B62-E2E73912D1F1}"/>
              </a:ext>
            </a:extLst>
          </p:cNvPr>
          <p:cNvSpPr txBox="1"/>
          <p:nvPr/>
        </p:nvSpPr>
        <p:spPr>
          <a:xfrm>
            <a:off x="914401" y="5061048"/>
            <a:ext cx="31865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L’application fait appel à une API en envoyant les paramètres d’identification (jeton de souscription + éventuellement jeton OAuth2)</a:t>
            </a:r>
          </a:p>
        </p:txBody>
      </p:sp>
      <p:sp>
        <p:nvSpPr>
          <p:cNvPr id="103" name="Flèche : courbe vers le bas 102">
            <a:extLst>
              <a:ext uri="{FF2B5EF4-FFF2-40B4-BE49-F238E27FC236}">
                <a16:creationId xmlns:a16="http://schemas.microsoft.com/office/drawing/2014/main" id="{1A971BB9-BCE8-465B-8B7E-74BFFEF3D6B5}"/>
              </a:ext>
            </a:extLst>
          </p:cNvPr>
          <p:cNvSpPr/>
          <p:nvPr/>
        </p:nvSpPr>
        <p:spPr>
          <a:xfrm>
            <a:off x="4676442" y="3081960"/>
            <a:ext cx="628446" cy="2582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7D1A4A94-AC1C-45DC-99D4-A68D61DBF060}"/>
              </a:ext>
            </a:extLst>
          </p:cNvPr>
          <p:cNvSpPr txBox="1"/>
          <p:nvPr/>
        </p:nvSpPr>
        <p:spPr>
          <a:xfrm>
            <a:off x="3551897" y="2282981"/>
            <a:ext cx="26756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L’APIM valide les informations qui lui ont été envoyées (jeton de souscription + éventuellement jeton OAuth2)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14F5DEF-70D3-4AA8-96B6-EE25BEC39402}"/>
              </a:ext>
            </a:extLst>
          </p:cNvPr>
          <p:cNvSpPr txBox="1"/>
          <p:nvPr/>
        </p:nvSpPr>
        <p:spPr>
          <a:xfrm>
            <a:off x="4521772" y="4587251"/>
            <a:ext cx="2719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Après validation, l’APIM redirige l’appel vers le backend qui héberge l’API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4117441F-B781-46F7-BFE2-05986B155FDD}"/>
              </a:ext>
            </a:extLst>
          </p:cNvPr>
          <p:cNvSpPr txBox="1"/>
          <p:nvPr/>
        </p:nvSpPr>
        <p:spPr>
          <a:xfrm>
            <a:off x="457200" y="624428"/>
            <a:ext cx="281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schemeClr val="bg2">
                    <a:lumMod val="75000"/>
                  </a:schemeClr>
                </a:solidFill>
              </a:rPr>
              <a:t>L’application redirige l’utilisateur vers l’Azure Active Directory pour qu’il s’authentifie (protocole OAuth2)</a:t>
            </a:r>
          </a:p>
        </p:txBody>
      </p:sp>
    </p:spTree>
    <p:extLst>
      <p:ext uri="{BB962C8B-B14F-4D97-AF65-F5344CB8AC3E}">
        <p14:creationId xmlns:p14="http://schemas.microsoft.com/office/powerpoint/2010/main" val="127597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42900" y="3810354"/>
            <a:ext cx="3771900" cy="861774"/>
          </a:xfrm>
        </p:spPr>
        <p:txBody>
          <a:bodyPr/>
          <a:lstStyle/>
          <a:p>
            <a:r>
              <a:rPr lang="fr-FR" dirty="0"/>
              <a:t>Le portail de l’APIM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171950" y="3881719"/>
            <a:ext cx="4629150" cy="1103764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Se connecter avec un compte Colas</a:t>
            </a:r>
            <a:endParaRPr lang="fr-FR" dirty="0"/>
          </a:p>
          <a:p>
            <a:r>
              <a:rPr lang="fr-FR" dirty="0">
                <a:solidFill>
                  <a:schemeClr val="accent3"/>
                </a:solidFill>
              </a:rPr>
              <a:t>Se connecter sans compte Colas</a:t>
            </a:r>
          </a:p>
          <a:p>
            <a:r>
              <a:rPr lang="fr-FR" dirty="0">
                <a:solidFill>
                  <a:schemeClr val="accent3"/>
                </a:solidFill>
              </a:rPr>
              <a:t>La navigation</a:t>
            </a:r>
            <a:endParaRPr lang="fr-FR" dirty="0"/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0" r="14850"/>
          <a:stretch>
            <a:fillRect/>
          </a:stretch>
        </p:blipFill>
        <p:spPr/>
      </p:pic>
      <p:sp>
        <p:nvSpPr>
          <p:cNvPr id="7" name="Espace réservé du numéro de diapositive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398">
              <a:spcBef>
                <a:spcPts val="5"/>
              </a:spcBef>
            </a:pPr>
            <a:fld id="{81D60167-4931-47E6-BA6A-407CBD079E47}" type="slidenum">
              <a:rPr lang="uk-UA" smtClean="0"/>
              <a:pPr marL="25398">
                <a:spcBef>
                  <a:spcPts val="5"/>
                </a:spcBef>
              </a:pPr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007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30DEF-643A-46C8-9310-664B2482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76200"/>
            <a:ext cx="5460235" cy="354271"/>
          </a:xfrm>
        </p:spPr>
        <p:txBody>
          <a:bodyPr/>
          <a:lstStyle/>
          <a:p>
            <a:r>
              <a:rPr lang="fr-FR" dirty="0"/>
              <a:t>Se </a:t>
            </a:r>
            <a:r>
              <a:rPr lang="fr-FR" dirty="0" err="1"/>
              <a:t>connecterAvec</a:t>
            </a:r>
            <a:r>
              <a:rPr lang="fr-FR" dirty="0"/>
              <a:t> un comptes Colas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76CA87-B6F1-4DC9-8FDC-756262865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2" t="23917" r="34880"/>
          <a:stretch/>
        </p:blipFill>
        <p:spPr>
          <a:xfrm>
            <a:off x="914400" y="1600200"/>
            <a:ext cx="2819362" cy="349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A66E9D7-F409-4099-A16A-A2AC4DEAF643}"/>
              </a:ext>
            </a:extLst>
          </p:cNvPr>
          <p:cNvSpPr/>
          <p:nvPr/>
        </p:nvSpPr>
        <p:spPr>
          <a:xfrm>
            <a:off x="1523962" y="4752942"/>
            <a:ext cx="914476" cy="270588"/>
          </a:xfrm>
          <a:prstGeom prst="ellipse">
            <a:avLst/>
          </a:prstGeom>
          <a:noFill/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87D739-52F0-4FBF-B952-34323902C6BB}"/>
              </a:ext>
            </a:extLst>
          </p:cNvPr>
          <p:cNvSpPr txBox="1"/>
          <p:nvPr/>
        </p:nvSpPr>
        <p:spPr>
          <a:xfrm>
            <a:off x="2942214" y="5428352"/>
            <a:ext cx="11943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là !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2A651B5-8FFC-480A-8274-F54FB564E06E}"/>
              </a:ext>
            </a:extLst>
          </p:cNvPr>
          <p:cNvCxnSpPr>
            <a:cxnSpLocks/>
            <a:stCxn id="7" idx="1"/>
            <a:endCxn id="6" idx="5"/>
          </p:cNvCxnSpPr>
          <p:nvPr/>
        </p:nvCxnSpPr>
        <p:spPr>
          <a:xfrm flipH="1" flipV="1">
            <a:off x="2304516" y="4983903"/>
            <a:ext cx="637698" cy="594490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C63E91C6-AF88-43AE-9A0A-B046D319B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68" y="1580723"/>
            <a:ext cx="3059994" cy="317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7EF9EAB-D5D4-43B0-91B9-410C6285EA9B}"/>
              </a:ext>
            </a:extLst>
          </p:cNvPr>
          <p:cNvCxnSpPr>
            <a:cxnSpLocks/>
            <a:stCxn id="6" idx="6"/>
            <a:endCxn id="11" idx="1"/>
          </p:cNvCxnSpPr>
          <p:nvPr/>
        </p:nvCxnSpPr>
        <p:spPr>
          <a:xfrm flipV="1">
            <a:off x="2438438" y="3166833"/>
            <a:ext cx="2502530" cy="1721403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700E6A3A-EE04-4EF9-846A-31768341FB26}"/>
              </a:ext>
            </a:extLst>
          </p:cNvPr>
          <p:cNvSpPr/>
          <p:nvPr/>
        </p:nvSpPr>
        <p:spPr>
          <a:xfrm>
            <a:off x="5233698" y="4231056"/>
            <a:ext cx="914476" cy="270588"/>
          </a:xfrm>
          <a:prstGeom prst="ellipse">
            <a:avLst/>
          </a:prstGeom>
          <a:noFill/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28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uel_x0020_usage_x0020__x003f_ xmlns="201b3a6b-b404-4bd2-bf55-2f437376f9e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B014712D8FF4DA13B2BA6B3D59C98" ma:contentTypeVersion="5" ma:contentTypeDescription="Crée un document." ma:contentTypeScope="" ma:versionID="919fb08f4646cf9cc99bc02798b03052">
  <xsd:schema xmlns:xsd="http://www.w3.org/2001/XMLSchema" xmlns:xs="http://www.w3.org/2001/XMLSchema" xmlns:p="http://schemas.microsoft.com/office/2006/metadata/properties" xmlns:ns2="201b3a6b-b404-4bd2-bf55-2f437376f9e0" targetNamespace="http://schemas.microsoft.com/office/2006/metadata/properties" ma:root="true" ma:fieldsID="87ac7d15ca36d41c404b9e0d18ec1838" ns2:_="">
    <xsd:import namespace="201b3a6b-b404-4bd2-bf55-2f437376f9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Quel_x0020_usage_x0020_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b3a6b-b404-4bd2-bf55-2f437376f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Quel_x0020_usage_x0020__x003f_" ma:index="12" nillable="true" ma:displayName="Quel usage ?" ma:internalName="Quel_x0020_usage_x0020__x003f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3D169A-AF6C-42E4-9D37-6B892ABCAD1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01b3a6b-b404-4bd2-bf55-2f437376f9e0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CDDC3B-8685-4A8E-A5F8-6D10BB4AA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b3a6b-b404-4bd2-bf55-2f437376f9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0835B9-40AE-449A-8341-BB20365E76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6422</TotalTime>
  <Words>1889</Words>
  <Application>Microsoft Office PowerPoint</Application>
  <PresentationFormat>Affichage à l'écran (4:3)</PresentationFormat>
  <Paragraphs>261</Paragraphs>
  <Slides>37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8" baseType="lpstr">
      <vt:lpstr>.LucidaGrandeUI</vt:lpstr>
      <vt:lpstr>Arial</vt:lpstr>
      <vt:lpstr>Calibri</vt:lpstr>
      <vt:lpstr>Calibri Light</vt:lpstr>
      <vt:lpstr>Eras Bold</vt:lpstr>
      <vt:lpstr>Eras Demi ITC</vt:lpstr>
      <vt:lpstr>Eras Medium ITC</vt:lpstr>
      <vt:lpstr>ITC Eras</vt:lpstr>
      <vt:lpstr>ITC Eras Book</vt:lpstr>
      <vt:lpstr>Office Theme</vt:lpstr>
      <vt:lpstr>Conception personnalisée</vt:lpstr>
      <vt:lpstr>Présentation PowerPoint</vt:lpstr>
      <vt:lpstr>Présentation PowerPoint</vt:lpstr>
      <vt:lpstr>Présentation PowerPoint</vt:lpstr>
      <vt:lpstr>L’APIM dans notre SI</vt:lpstr>
      <vt:lpstr>Organisation de l’APIM</vt:lpstr>
      <vt:lpstr>Attention !!!</vt:lpstr>
      <vt:lpstr>Appeler une API REST : Principes</vt:lpstr>
      <vt:lpstr>Présentation PowerPoint</vt:lpstr>
      <vt:lpstr>Se connecterAvec un comptes Colas</vt:lpstr>
      <vt:lpstr>Se connecter Sans comptes Colas</vt:lpstr>
      <vt:lpstr>La navigation</vt:lpstr>
      <vt:lpstr>Présentation PowerPoint</vt:lpstr>
      <vt:lpstr>LA liste des produits</vt:lpstr>
      <vt:lpstr>S’abonner aux produits</vt:lpstr>
      <vt:lpstr>Les abonnements en production</vt:lpstr>
      <vt:lpstr>La sandbox</vt:lpstr>
      <vt:lpstr>Présentation PowerPoint</vt:lpstr>
      <vt:lpstr>La liste des APIS - (1/2)</vt:lpstr>
      <vt:lpstr>La liste des APIS – (2/2)</vt:lpstr>
      <vt:lpstr>Gestion E2 / E3</vt:lpstr>
      <vt:lpstr>La liste des méthodes – (1/2)</vt:lpstr>
      <vt:lpstr>La liste des méthodes – (2/2)</vt:lpstr>
      <vt:lpstr>Try it !</vt:lpstr>
      <vt:lpstr>Déclarer un problème</vt:lpstr>
      <vt:lpstr>Présentation PowerPoint</vt:lpstr>
      <vt:lpstr>Gérer son profil</vt:lpstr>
      <vt:lpstr>Suivre ses abonnements</vt:lpstr>
      <vt:lpstr>Statistiques et supervision</vt:lpstr>
      <vt:lpstr>Présentation PowerPoint</vt:lpstr>
      <vt:lpstr>L'authentification AAD</vt:lpstr>
      <vt:lpstr>Inscrire les applications dans l’Azure AD</vt:lpstr>
      <vt:lpstr>Les permissions requises d’une application</vt:lpstr>
      <vt:lpstr>Les types de permission</vt:lpstr>
      <vt:lpstr>Présentation PowerPoint</vt:lpstr>
      <vt:lpstr>Authentification à l’AAD : délégation à l’APIM (scenario principal)</vt:lpstr>
      <vt:lpstr>Authentification à l’AAD : délégation au back office</vt:lpstr>
      <vt:lpstr>Authentification à l’AAD : MixE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CREMEL, Céline (COLAS SA)</dc:creator>
  <cp:lastModifiedBy>AYRAULT, Samuel (SPEIG)</cp:lastModifiedBy>
  <cp:revision>323</cp:revision>
  <dcterms:created xsi:type="dcterms:W3CDTF">2017-12-04T13:40:21Z</dcterms:created>
  <dcterms:modified xsi:type="dcterms:W3CDTF">2018-10-10T14:15:33Z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2017-12-04T00:00:00Z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2017-12-04T00:00:00Z</vt:filetime>
  </property>
  <property fmtid="{D5CDD505-2E9C-101B-9397-08002B2CF9AE}" pid="5" name="ContentTypeId">
    <vt:lpwstr>0x0101005C1B014712D8FF4DA13B2BA6B3D59C98</vt:lpwstr>
  </property>
</Properties>
</file>